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56" r:id="rId2"/>
    <p:sldId id="257" r:id="rId3"/>
    <p:sldId id="277" r:id="rId4"/>
    <p:sldId id="258" r:id="rId5"/>
    <p:sldId id="260" r:id="rId6"/>
    <p:sldId id="261" r:id="rId7"/>
    <p:sldId id="279" r:id="rId8"/>
    <p:sldId id="262" r:id="rId9"/>
    <p:sldId id="280" r:id="rId10"/>
    <p:sldId id="264" r:id="rId11"/>
    <p:sldId id="265" r:id="rId12"/>
    <p:sldId id="266" r:id="rId13"/>
    <p:sldId id="267" r:id="rId14"/>
    <p:sldId id="278" r:id="rId15"/>
    <p:sldId id="269" r:id="rId16"/>
    <p:sldId id="281" r:id="rId17"/>
    <p:sldId id="282" r:id="rId18"/>
    <p:sldId id="27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eil Peterson" initials="NP" lastIdx="1" clrIdx="0">
    <p:extLst>
      <p:ext uri="{19B8F6BF-5375-455C-9EA6-DF929625EA0E}">
        <p15:presenceInfo xmlns:p15="http://schemas.microsoft.com/office/powerpoint/2012/main" userId="S::nepeters@microsoft.com::b0959e18-c917-49ec-9a03-b91957a2483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881"/>
    <p:restoredTop sz="85794"/>
  </p:normalViewPr>
  <p:slideViewPr>
    <p:cSldViewPr snapToGrid="0" snapToObjects="1">
      <p:cViewPr varScale="1">
        <p:scale>
          <a:sx n="133" d="100"/>
          <a:sy n="133" d="100"/>
        </p:scale>
        <p:origin x="968"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696AD9-F6C6-1842-95A9-D58C0A393B23}" type="datetimeFigureOut">
              <a:rPr lang="en-US" smtClean="0"/>
              <a:t>9/28/18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60940F-D7FB-9A43-95D5-6B05955F2FCE}" type="slidenum">
              <a:rPr lang="en-US" smtClean="0"/>
              <a:t>‹#›</a:t>
            </a:fld>
            <a:endParaRPr lang="en-US"/>
          </a:p>
        </p:txBody>
      </p:sp>
    </p:spTree>
    <p:extLst>
      <p:ext uri="{BB962C8B-B14F-4D97-AF65-F5344CB8AC3E}">
        <p14:creationId xmlns:p14="http://schemas.microsoft.com/office/powerpoint/2010/main" val="6432063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60940F-D7FB-9A43-95D5-6B05955F2FCE}" type="slidenum">
              <a:rPr lang="en-US" smtClean="0"/>
              <a:t>1</a:t>
            </a:fld>
            <a:endParaRPr lang="en-US"/>
          </a:p>
        </p:txBody>
      </p:sp>
    </p:spTree>
    <p:extLst>
      <p:ext uri="{BB962C8B-B14F-4D97-AF65-F5344CB8AC3E}">
        <p14:creationId xmlns:p14="http://schemas.microsoft.com/office/powerpoint/2010/main" val="860049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60940F-D7FB-9A43-95D5-6B05955F2FCE}" type="slidenum">
              <a:rPr lang="en-US" smtClean="0"/>
              <a:t>3</a:t>
            </a:fld>
            <a:endParaRPr lang="en-US"/>
          </a:p>
        </p:txBody>
      </p:sp>
    </p:spTree>
    <p:extLst>
      <p:ext uri="{BB962C8B-B14F-4D97-AF65-F5344CB8AC3E}">
        <p14:creationId xmlns:p14="http://schemas.microsoft.com/office/powerpoint/2010/main" val="26686489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Kubernetes as a management tool for cloud services?</a:t>
            </a:r>
          </a:p>
        </p:txBody>
      </p:sp>
      <p:sp>
        <p:nvSpPr>
          <p:cNvPr id="4" name="Slide Number Placeholder 3"/>
          <p:cNvSpPr>
            <a:spLocks noGrp="1"/>
          </p:cNvSpPr>
          <p:nvPr>
            <p:ph type="sldNum" sz="quarter" idx="5"/>
          </p:nvPr>
        </p:nvSpPr>
        <p:spPr/>
        <p:txBody>
          <a:bodyPr/>
          <a:lstStyle/>
          <a:p>
            <a:fld id="{EA60940F-D7FB-9A43-95D5-6B05955F2FCE}" type="slidenum">
              <a:rPr lang="en-US" smtClean="0"/>
              <a:t>5</a:t>
            </a:fld>
            <a:endParaRPr lang="en-US"/>
          </a:p>
        </p:txBody>
      </p:sp>
    </p:spTree>
    <p:extLst>
      <p:ext uri="{BB962C8B-B14F-4D97-AF65-F5344CB8AC3E}">
        <p14:creationId xmlns:p14="http://schemas.microsoft.com/office/powerpoint/2010/main" val="40749005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can Kubernetes integrate with managed services in our cloud providers?</a:t>
            </a:r>
          </a:p>
        </p:txBody>
      </p:sp>
      <p:sp>
        <p:nvSpPr>
          <p:cNvPr id="4" name="Slide Number Placeholder 3"/>
          <p:cNvSpPr>
            <a:spLocks noGrp="1"/>
          </p:cNvSpPr>
          <p:nvPr>
            <p:ph type="sldNum" sz="quarter" idx="5"/>
          </p:nvPr>
        </p:nvSpPr>
        <p:spPr/>
        <p:txBody>
          <a:bodyPr/>
          <a:lstStyle/>
          <a:p>
            <a:fld id="{EA60940F-D7FB-9A43-95D5-6B05955F2FCE}" type="slidenum">
              <a:rPr lang="en-US" smtClean="0"/>
              <a:t>6</a:t>
            </a:fld>
            <a:endParaRPr lang="en-US"/>
          </a:p>
        </p:txBody>
      </p:sp>
    </p:spTree>
    <p:extLst>
      <p:ext uri="{BB962C8B-B14F-4D97-AF65-F5344CB8AC3E}">
        <p14:creationId xmlns:p14="http://schemas.microsoft.com/office/powerpoint/2010/main" val="10343360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this better</a:t>
            </a:r>
          </a:p>
        </p:txBody>
      </p:sp>
      <p:sp>
        <p:nvSpPr>
          <p:cNvPr id="4" name="Slide Number Placeholder 3"/>
          <p:cNvSpPr>
            <a:spLocks noGrp="1"/>
          </p:cNvSpPr>
          <p:nvPr>
            <p:ph type="sldNum" sz="quarter" idx="10"/>
          </p:nvPr>
        </p:nvSpPr>
        <p:spPr/>
        <p:txBody>
          <a:bodyPr/>
          <a:lstStyle/>
          <a:p>
            <a:fld id="{EA60940F-D7FB-9A43-95D5-6B05955F2FCE}" type="slidenum">
              <a:rPr lang="en-US" smtClean="0"/>
              <a:t>8</a:t>
            </a:fld>
            <a:endParaRPr lang="en-US"/>
          </a:p>
        </p:txBody>
      </p:sp>
    </p:spTree>
    <p:extLst>
      <p:ext uri="{BB962C8B-B14F-4D97-AF65-F5344CB8AC3E}">
        <p14:creationId xmlns:p14="http://schemas.microsoft.com/office/powerpoint/2010/main" val="3170902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quickly define each of the five objects that are provided by the service catalog.</a:t>
            </a:r>
          </a:p>
        </p:txBody>
      </p:sp>
      <p:sp>
        <p:nvSpPr>
          <p:cNvPr id="4" name="Slide Number Placeholder 3"/>
          <p:cNvSpPr>
            <a:spLocks noGrp="1"/>
          </p:cNvSpPr>
          <p:nvPr>
            <p:ph type="sldNum" sz="quarter" idx="5"/>
          </p:nvPr>
        </p:nvSpPr>
        <p:spPr/>
        <p:txBody>
          <a:bodyPr/>
          <a:lstStyle/>
          <a:p>
            <a:fld id="{EA60940F-D7FB-9A43-95D5-6B05955F2FCE}" type="slidenum">
              <a:rPr lang="en-US" smtClean="0"/>
              <a:t>10</a:t>
            </a:fld>
            <a:endParaRPr lang="en-US"/>
          </a:p>
        </p:txBody>
      </p:sp>
    </p:spTree>
    <p:extLst>
      <p:ext uri="{BB962C8B-B14F-4D97-AF65-F5344CB8AC3E}">
        <p14:creationId xmlns:p14="http://schemas.microsoft.com/office/powerpoint/2010/main" val="40533465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thing I’ve not mentioned at this point is authentication between the service broker and cloud provider. In the case of Azure an identity is created in Azure using what is called a service principal. This is provided at the time the service broker </a:t>
            </a:r>
            <a:r>
              <a:rPr lang="en-US"/>
              <a:t>is installed.</a:t>
            </a:r>
          </a:p>
        </p:txBody>
      </p:sp>
      <p:sp>
        <p:nvSpPr>
          <p:cNvPr id="4" name="Slide Number Placeholder 3"/>
          <p:cNvSpPr>
            <a:spLocks noGrp="1"/>
          </p:cNvSpPr>
          <p:nvPr>
            <p:ph type="sldNum" sz="quarter" idx="10"/>
          </p:nvPr>
        </p:nvSpPr>
        <p:spPr/>
        <p:txBody>
          <a:bodyPr/>
          <a:lstStyle/>
          <a:p>
            <a:fld id="{EA60940F-D7FB-9A43-95D5-6B05955F2FCE}" type="slidenum">
              <a:rPr lang="en-US" smtClean="0"/>
              <a:t>14</a:t>
            </a:fld>
            <a:endParaRPr lang="en-US"/>
          </a:p>
        </p:txBody>
      </p:sp>
    </p:spTree>
    <p:extLst>
      <p:ext uri="{BB962C8B-B14F-4D97-AF65-F5344CB8AC3E}">
        <p14:creationId xmlns:p14="http://schemas.microsoft.com/office/powerpoint/2010/main" val="40210566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60940F-D7FB-9A43-95D5-6B05955F2FCE}" type="slidenum">
              <a:rPr lang="en-US" smtClean="0"/>
              <a:t>16</a:t>
            </a:fld>
            <a:endParaRPr lang="en-US"/>
          </a:p>
        </p:txBody>
      </p:sp>
    </p:spTree>
    <p:extLst>
      <p:ext uri="{BB962C8B-B14F-4D97-AF65-F5344CB8AC3E}">
        <p14:creationId xmlns:p14="http://schemas.microsoft.com/office/powerpoint/2010/main" val="2048414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9777A-AD5D-384C-B392-BB539CBD6A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74681B8-259E-184F-8031-C920B70960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7C746AD-106B-BE4C-9E58-6C35E24DB0FF}"/>
              </a:ext>
            </a:extLst>
          </p:cNvPr>
          <p:cNvSpPr>
            <a:spLocks noGrp="1"/>
          </p:cNvSpPr>
          <p:nvPr>
            <p:ph type="dt" sz="half" idx="10"/>
          </p:nvPr>
        </p:nvSpPr>
        <p:spPr/>
        <p:txBody>
          <a:bodyPr/>
          <a:lstStyle/>
          <a:p>
            <a:fld id="{DB9950E4-F178-FC47-9851-474A6069FA52}" type="datetimeFigureOut">
              <a:rPr lang="en-US" smtClean="0"/>
              <a:t>9/28/18</a:t>
            </a:fld>
            <a:endParaRPr lang="en-US"/>
          </a:p>
        </p:txBody>
      </p:sp>
      <p:sp>
        <p:nvSpPr>
          <p:cNvPr id="5" name="Footer Placeholder 4">
            <a:extLst>
              <a:ext uri="{FF2B5EF4-FFF2-40B4-BE49-F238E27FC236}">
                <a16:creationId xmlns:a16="http://schemas.microsoft.com/office/drawing/2014/main" id="{0FA12AF5-1232-D641-A828-7ACB5D8CC2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D391A8-C202-524F-A363-0EEC520CE2DB}"/>
              </a:ext>
            </a:extLst>
          </p:cNvPr>
          <p:cNvSpPr>
            <a:spLocks noGrp="1"/>
          </p:cNvSpPr>
          <p:nvPr>
            <p:ph type="sldNum" sz="quarter" idx="12"/>
          </p:nvPr>
        </p:nvSpPr>
        <p:spPr/>
        <p:txBody>
          <a:bodyPr/>
          <a:lstStyle/>
          <a:p>
            <a:fld id="{C5EE2D1E-0F23-1248-8EE0-D0B541317A25}" type="slidenum">
              <a:rPr lang="en-US" smtClean="0"/>
              <a:t>‹#›</a:t>
            </a:fld>
            <a:endParaRPr lang="en-US"/>
          </a:p>
        </p:txBody>
      </p:sp>
    </p:spTree>
    <p:extLst>
      <p:ext uri="{BB962C8B-B14F-4D97-AF65-F5344CB8AC3E}">
        <p14:creationId xmlns:p14="http://schemas.microsoft.com/office/powerpoint/2010/main" val="10910029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43DAA-6664-1C45-9CC0-8FD19A0A26F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4823E3B-C1B8-5848-8334-EC48A8DF83F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FB288F-FC89-3840-AD1A-D901A10578E8}"/>
              </a:ext>
            </a:extLst>
          </p:cNvPr>
          <p:cNvSpPr>
            <a:spLocks noGrp="1"/>
          </p:cNvSpPr>
          <p:nvPr>
            <p:ph type="dt" sz="half" idx="10"/>
          </p:nvPr>
        </p:nvSpPr>
        <p:spPr/>
        <p:txBody>
          <a:bodyPr/>
          <a:lstStyle/>
          <a:p>
            <a:fld id="{DB9950E4-F178-FC47-9851-474A6069FA52}" type="datetimeFigureOut">
              <a:rPr lang="en-US" smtClean="0"/>
              <a:t>9/28/18</a:t>
            </a:fld>
            <a:endParaRPr lang="en-US"/>
          </a:p>
        </p:txBody>
      </p:sp>
      <p:sp>
        <p:nvSpPr>
          <p:cNvPr id="5" name="Footer Placeholder 4">
            <a:extLst>
              <a:ext uri="{FF2B5EF4-FFF2-40B4-BE49-F238E27FC236}">
                <a16:creationId xmlns:a16="http://schemas.microsoft.com/office/drawing/2014/main" id="{FEA5EDDB-F1E4-0045-A00F-DCB50D6554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6F193E-65E7-3743-AA82-48E78BDD6D9E}"/>
              </a:ext>
            </a:extLst>
          </p:cNvPr>
          <p:cNvSpPr>
            <a:spLocks noGrp="1"/>
          </p:cNvSpPr>
          <p:nvPr>
            <p:ph type="sldNum" sz="quarter" idx="12"/>
          </p:nvPr>
        </p:nvSpPr>
        <p:spPr/>
        <p:txBody>
          <a:bodyPr/>
          <a:lstStyle/>
          <a:p>
            <a:fld id="{C5EE2D1E-0F23-1248-8EE0-D0B541317A25}" type="slidenum">
              <a:rPr lang="en-US" smtClean="0"/>
              <a:t>‹#›</a:t>
            </a:fld>
            <a:endParaRPr lang="en-US"/>
          </a:p>
        </p:txBody>
      </p:sp>
    </p:spTree>
    <p:extLst>
      <p:ext uri="{BB962C8B-B14F-4D97-AF65-F5344CB8AC3E}">
        <p14:creationId xmlns:p14="http://schemas.microsoft.com/office/powerpoint/2010/main" val="1265362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6678CB-8C22-9A4C-8CDB-CA070CF6C8D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EDDA0F-0F07-EE4C-A03B-183A219227E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1527AF-D33F-A542-8DDB-8423DE03B919}"/>
              </a:ext>
            </a:extLst>
          </p:cNvPr>
          <p:cNvSpPr>
            <a:spLocks noGrp="1"/>
          </p:cNvSpPr>
          <p:nvPr>
            <p:ph type="dt" sz="half" idx="10"/>
          </p:nvPr>
        </p:nvSpPr>
        <p:spPr/>
        <p:txBody>
          <a:bodyPr/>
          <a:lstStyle/>
          <a:p>
            <a:fld id="{DB9950E4-F178-FC47-9851-474A6069FA52}" type="datetimeFigureOut">
              <a:rPr lang="en-US" smtClean="0"/>
              <a:t>9/28/18</a:t>
            </a:fld>
            <a:endParaRPr lang="en-US"/>
          </a:p>
        </p:txBody>
      </p:sp>
      <p:sp>
        <p:nvSpPr>
          <p:cNvPr id="5" name="Footer Placeholder 4">
            <a:extLst>
              <a:ext uri="{FF2B5EF4-FFF2-40B4-BE49-F238E27FC236}">
                <a16:creationId xmlns:a16="http://schemas.microsoft.com/office/drawing/2014/main" id="{128816A4-14DB-9C4E-8C83-A7D1013D52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CF266C-8ADF-8949-B67B-155311EA1092}"/>
              </a:ext>
            </a:extLst>
          </p:cNvPr>
          <p:cNvSpPr>
            <a:spLocks noGrp="1"/>
          </p:cNvSpPr>
          <p:nvPr>
            <p:ph type="sldNum" sz="quarter" idx="12"/>
          </p:nvPr>
        </p:nvSpPr>
        <p:spPr/>
        <p:txBody>
          <a:bodyPr/>
          <a:lstStyle/>
          <a:p>
            <a:fld id="{C5EE2D1E-0F23-1248-8EE0-D0B541317A25}" type="slidenum">
              <a:rPr lang="en-US" smtClean="0"/>
              <a:t>‹#›</a:t>
            </a:fld>
            <a:endParaRPr lang="en-US"/>
          </a:p>
        </p:txBody>
      </p:sp>
    </p:spTree>
    <p:extLst>
      <p:ext uri="{BB962C8B-B14F-4D97-AF65-F5344CB8AC3E}">
        <p14:creationId xmlns:p14="http://schemas.microsoft.com/office/powerpoint/2010/main" val="497753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5F8D1-645E-3E46-A474-391467776C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C58441-2D7A-4946-9CBB-202EE4D476D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F66A86-A511-A44B-903F-C7CF66456D9B}"/>
              </a:ext>
            </a:extLst>
          </p:cNvPr>
          <p:cNvSpPr>
            <a:spLocks noGrp="1"/>
          </p:cNvSpPr>
          <p:nvPr>
            <p:ph type="dt" sz="half" idx="10"/>
          </p:nvPr>
        </p:nvSpPr>
        <p:spPr/>
        <p:txBody>
          <a:bodyPr/>
          <a:lstStyle/>
          <a:p>
            <a:fld id="{DB9950E4-F178-FC47-9851-474A6069FA52}" type="datetimeFigureOut">
              <a:rPr lang="en-US" smtClean="0"/>
              <a:t>9/28/18</a:t>
            </a:fld>
            <a:endParaRPr lang="en-US"/>
          </a:p>
        </p:txBody>
      </p:sp>
      <p:sp>
        <p:nvSpPr>
          <p:cNvPr id="5" name="Footer Placeholder 4">
            <a:extLst>
              <a:ext uri="{FF2B5EF4-FFF2-40B4-BE49-F238E27FC236}">
                <a16:creationId xmlns:a16="http://schemas.microsoft.com/office/drawing/2014/main" id="{1B88B5EC-407C-8048-8682-1A4F420F7F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6D52A6-57DC-C54B-B522-862A70D64AD1}"/>
              </a:ext>
            </a:extLst>
          </p:cNvPr>
          <p:cNvSpPr>
            <a:spLocks noGrp="1"/>
          </p:cNvSpPr>
          <p:nvPr>
            <p:ph type="sldNum" sz="quarter" idx="12"/>
          </p:nvPr>
        </p:nvSpPr>
        <p:spPr/>
        <p:txBody>
          <a:bodyPr/>
          <a:lstStyle/>
          <a:p>
            <a:fld id="{C5EE2D1E-0F23-1248-8EE0-D0B541317A25}" type="slidenum">
              <a:rPr lang="en-US" smtClean="0"/>
              <a:t>‹#›</a:t>
            </a:fld>
            <a:endParaRPr lang="en-US"/>
          </a:p>
        </p:txBody>
      </p:sp>
    </p:spTree>
    <p:extLst>
      <p:ext uri="{BB962C8B-B14F-4D97-AF65-F5344CB8AC3E}">
        <p14:creationId xmlns:p14="http://schemas.microsoft.com/office/powerpoint/2010/main" val="2047332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47651-D869-7F4C-8873-09411AE62BA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B432943-C507-784C-85A5-1CB9FFCBD8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BC0E6AD-E801-BA47-8958-5B745D556DF0}"/>
              </a:ext>
            </a:extLst>
          </p:cNvPr>
          <p:cNvSpPr>
            <a:spLocks noGrp="1"/>
          </p:cNvSpPr>
          <p:nvPr>
            <p:ph type="dt" sz="half" idx="10"/>
          </p:nvPr>
        </p:nvSpPr>
        <p:spPr/>
        <p:txBody>
          <a:bodyPr/>
          <a:lstStyle/>
          <a:p>
            <a:fld id="{DB9950E4-F178-FC47-9851-474A6069FA52}" type="datetimeFigureOut">
              <a:rPr lang="en-US" smtClean="0"/>
              <a:t>9/28/18</a:t>
            </a:fld>
            <a:endParaRPr lang="en-US"/>
          </a:p>
        </p:txBody>
      </p:sp>
      <p:sp>
        <p:nvSpPr>
          <p:cNvPr id="5" name="Footer Placeholder 4">
            <a:extLst>
              <a:ext uri="{FF2B5EF4-FFF2-40B4-BE49-F238E27FC236}">
                <a16:creationId xmlns:a16="http://schemas.microsoft.com/office/drawing/2014/main" id="{987393DD-A064-7848-9B09-AD2B4F96A3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07F9BC-AE3B-4B4B-B880-837B492AD5BA}"/>
              </a:ext>
            </a:extLst>
          </p:cNvPr>
          <p:cNvSpPr>
            <a:spLocks noGrp="1"/>
          </p:cNvSpPr>
          <p:nvPr>
            <p:ph type="sldNum" sz="quarter" idx="12"/>
          </p:nvPr>
        </p:nvSpPr>
        <p:spPr/>
        <p:txBody>
          <a:bodyPr/>
          <a:lstStyle/>
          <a:p>
            <a:fld id="{C5EE2D1E-0F23-1248-8EE0-D0B541317A25}" type="slidenum">
              <a:rPr lang="en-US" smtClean="0"/>
              <a:t>‹#›</a:t>
            </a:fld>
            <a:endParaRPr lang="en-US"/>
          </a:p>
        </p:txBody>
      </p:sp>
    </p:spTree>
    <p:extLst>
      <p:ext uri="{BB962C8B-B14F-4D97-AF65-F5344CB8AC3E}">
        <p14:creationId xmlns:p14="http://schemas.microsoft.com/office/powerpoint/2010/main" val="12740700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DF6B8E-FBB1-3A4A-912C-7233C7D30D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0384B8-DA85-B744-9949-8BA54BEFFF4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4747BD-BC11-0B42-BEA8-CA1D0F7E7F0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B70965-FD01-FE4A-A26E-1150302CA25F}"/>
              </a:ext>
            </a:extLst>
          </p:cNvPr>
          <p:cNvSpPr>
            <a:spLocks noGrp="1"/>
          </p:cNvSpPr>
          <p:nvPr>
            <p:ph type="dt" sz="half" idx="10"/>
          </p:nvPr>
        </p:nvSpPr>
        <p:spPr/>
        <p:txBody>
          <a:bodyPr/>
          <a:lstStyle/>
          <a:p>
            <a:fld id="{DB9950E4-F178-FC47-9851-474A6069FA52}" type="datetimeFigureOut">
              <a:rPr lang="en-US" smtClean="0"/>
              <a:t>9/28/18</a:t>
            </a:fld>
            <a:endParaRPr lang="en-US"/>
          </a:p>
        </p:txBody>
      </p:sp>
      <p:sp>
        <p:nvSpPr>
          <p:cNvPr id="6" name="Footer Placeholder 5">
            <a:extLst>
              <a:ext uri="{FF2B5EF4-FFF2-40B4-BE49-F238E27FC236}">
                <a16:creationId xmlns:a16="http://schemas.microsoft.com/office/drawing/2014/main" id="{F3360601-EC51-484E-8638-9433DB4ADF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22D638-D940-E844-947D-20663070798E}"/>
              </a:ext>
            </a:extLst>
          </p:cNvPr>
          <p:cNvSpPr>
            <a:spLocks noGrp="1"/>
          </p:cNvSpPr>
          <p:nvPr>
            <p:ph type="sldNum" sz="quarter" idx="12"/>
          </p:nvPr>
        </p:nvSpPr>
        <p:spPr/>
        <p:txBody>
          <a:bodyPr/>
          <a:lstStyle/>
          <a:p>
            <a:fld id="{C5EE2D1E-0F23-1248-8EE0-D0B541317A25}" type="slidenum">
              <a:rPr lang="en-US" smtClean="0"/>
              <a:t>‹#›</a:t>
            </a:fld>
            <a:endParaRPr lang="en-US"/>
          </a:p>
        </p:txBody>
      </p:sp>
    </p:spTree>
    <p:extLst>
      <p:ext uri="{BB962C8B-B14F-4D97-AF65-F5344CB8AC3E}">
        <p14:creationId xmlns:p14="http://schemas.microsoft.com/office/powerpoint/2010/main" val="2525401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35E98-3079-0D45-A599-9BA1E0C1BEF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0378539-E70B-424B-9CFF-A6D4E9E2F3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CDE037A-99C5-8A41-8E9C-38F2CD65054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1986A25-0689-654B-BC2E-278B3885CEC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4415027-7A51-2442-BF46-C5DFD4AE476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93F9738-18F4-494F-B170-BB521C7EE419}"/>
              </a:ext>
            </a:extLst>
          </p:cNvPr>
          <p:cNvSpPr>
            <a:spLocks noGrp="1"/>
          </p:cNvSpPr>
          <p:nvPr>
            <p:ph type="dt" sz="half" idx="10"/>
          </p:nvPr>
        </p:nvSpPr>
        <p:spPr/>
        <p:txBody>
          <a:bodyPr/>
          <a:lstStyle/>
          <a:p>
            <a:fld id="{DB9950E4-F178-FC47-9851-474A6069FA52}" type="datetimeFigureOut">
              <a:rPr lang="en-US" smtClean="0"/>
              <a:t>9/28/18</a:t>
            </a:fld>
            <a:endParaRPr lang="en-US"/>
          </a:p>
        </p:txBody>
      </p:sp>
      <p:sp>
        <p:nvSpPr>
          <p:cNvPr id="8" name="Footer Placeholder 7">
            <a:extLst>
              <a:ext uri="{FF2B5EF4-FFF2-40B4-BE49-F238E27FC236}">
                <a16:creationId xmlns:a16="http://schemas.microsoft.com/office/drawing/2014/main" id="{4D7C1C51-6159-4546-B63E-413FE65EFBC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EF1E0B0-45A5-2F4A-80CD-783AA466E730}"/>
              </a:ext>
            </a:extLst>
          </p:cNvPr>
          <p:cNvSpPr>
            <a:spLocks noGrp="1"/>
          </p:cNvSpPr>
          <p:nvPr>
            <p:ph type="sldNum" sz="quarter" idx="12"/>
          </p:nvPr>
        </p:nvSpPr>
        <p:spPr/>
        <p:txBody>
          <a:bodyPr/>
          <a:lstStyle/>
          <a:p>
            <a:fld id="{C5EE2D1E-0F23-1248-8EE0-D0B541317A25}" type="slidenum">
              <a:rPr lang="en-US" smtClean="0"/>
              <a:t>‹#›</a:t>
            </a:fld>
            <a:endParaRPr lang="en-US"/>
          </a:p>
        </p:txBody>
      </p:sp>
    </p:spTree>
    <p:extLst>
      <p:ext uri="{BB962C8B-B14F-4D97-AF65-F5344CB8AC3E}">
        <p14:creationId xmlns:p14="http://schemas.microsoft.com/office/powerpoint/2010/main" val="1413125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593B3-621E-1447-8270-3EF2354BD8A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1D815B-33FB-CC45-97FE-66FEED296DA6}"/>
              </a:ext>
            </a:extLst>
          </p:cNvPr>
          <p:cNvSpPr>
            <a:spLocks noGrp="1"/>
          </p:cNvSpPr>
          <p:nvPr>
            <p:ph type="dt" sz="half" idx="10"/>
          </p:nvPr>
        </p:nvSpPr>
        <p:spPr/>
        <p:txBody>
          <a:bodyPr/>
          <a:lstStyle/>
          <a:p>
            <a:fld id="{DB9950E4-F178-FC47-9851-474A6069FA52}" type="datetimeFigureOut">
              <a:rPr lang="en-US" smtClean="0"/>
              <a:t>9/28/18</a:t>
            </a:fld>
            <a:endParaRPr lang="en-US"/>
          </a:p>
        </p:txBody>
      </p:sp>
      <p:sp>
        <p:nvSpPr>
          <p:cNvPr id="4" name="Footer Placeholder 3">
            <a:extLst>
              <a:ext uri="{FF2B5EF4-FFF2-40B4-BE49-F238E27FC236}">
                <a16:creationId xmlns:a16="http://schemas.microsoft.com/office/drawing/2014/main" id="{5B790CAA-7D53-C64D-AD67-F3B1FDCA4FE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E428BC-32FA-3543-B77A-AFEE83415C71}"/>
              </a:ext>
            </a:extLst>
          </p:cNvPr>
          <p:cNvSpPr>
            <a:spLocks noGrp="1"/>
          </p:cNvSpPr>
          <p:nvPr>
            <p:ph type="sldNum" sz="quarter" idx="12"/>
          </p:nvPr>
        </p:nvSpPr>
        <p:spPr/>
        <p:txBody>
          <a:bodyPr/>
          <a:lstStyle/>
          <a:p>
            <a:fld id="{C5EE2D1E-0F23-1248-8EE0-D0B541317A25}" type="slidenum">
              <a:rPr lang="en-US" smtClean="0"/>
              <a:t>‹#›</a:t>
            </a:fld>
            <a:endParaRPr lang="en-US"/>
          </a:p>
        </p:txBody>
      </p:sp>
    </p:spTree>
    <p:extLst>
      <p:ext uri="{BB962C8B-B14F-4D97-AF65-F5344CB8AC3E}">
        <p14:creationId xmlns:p14="http://schemas.microsoft.com/office/powerpoint/2010/main" val="21581548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CD62BC-6BCC-2547-BEF3-34DFCAFE32E2}"/>
              </a:ext>
            </a:extLst>
          </p:cNvPr>
          <p:cNvSpPr>
            <a:spLocks noGrp="1"/>
          </p:cNvSpPr>
          <p:nvPr>
            <p:ph type="dt" sz="half" idx="10"/>
          </p:nvPr>
        </p:nvSpPr>
        <p:spPr/>
        <p:txBody>
          <a:bodyPr/>
          <a:lstStyle/>
          <a:p>
            <a:fld id="{DB9950E4-F178-FC47-9851-474A6069FA52}" type="datetimeFigureOut">
              <a:rPr lang="en-US" smtClean="0"/>
              <a:t>9/28/18</a:t>
            </a:fld>
            <a:endParaRPr lang="en-US"/>
          </a:p>
        </p:txBody>
      </p:sp>
      <p:sp>
        <p:nvSpPr>
          <p:cNvPr id="3" name="Footer Placeholder 2">
            <a:extLst>
              <a:ext uri="{FF2B5EF4-FFF2-40B4-BE49-F238E27FC236}">
                <a16:creationId xmlns:a16="http://schemas.microsoft.com/office/drawing/2014/main" id="{E19AEBF0-88C7-C644-8312-F4208F757AA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214ED9F-0CAB-364A-B680-AB4F5EA5D717}"/>
              </a:ext>
            </a:extLst>
          </p:cNvPr>
          <p:cNvSpPr>
            <a:spLocks noGrp="1"/>
          </p:cNvSpPr>
          <p:nvPr>
            <p:ph type="sldNum" sz="quarter" idx="12"/>
          </p:nvPr>
        </p:nvSpPr>
        <p:spPr/>
        <p:txBody>
          <a:bodyPr/>
          <a:lstStyle/>
          <a:p>
            <a:fld id="{C5EE2D1E-0F23-1248-8EE0-D0B541317A25}" type="slidenum">
              <a:rPr lang="en-US" smtClean="0"/>
              <a:t>‹#›</a:t>
            </a:fld>
            <a:endParaRPr lang="en-US"/>
          </a:p>
        </p:txBody>
      </p:sp>
    </p:spTree>
    <p:extLst>
      <p:ext uri="{BB962C8B-B14F-4D97-AF65-F5344CB8AC3E}">
        <p14:creationId xmlns:p14="http://schemas.microsoft.com/office/powerpoint/2010/main" val="2320551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A90C3-F0FC-ED45-8BB4-5224C2F75A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08AE121-05E6-4F44-BD51-C2261A18C0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60B3D95-BF4B-2845-B9A1-DAE87AE8FA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E88EB58-09AB-884B-9395-F95B0B7FAA57}"/>
              </a:ext>
            </a:extLst>
          </p:cNvPr>
          <p:cNvSpPr>
            <a:spLocks noGrp="1"/>
          </p:cNvSpPr>
          <p:nvPr>
            <p:ph type="dt" sz="half" idx="10"/>
          </p:nvPr>
        </p:nvSpPr>
        <p:spPr/>
        <p:txBody>
          <a:bodyPr/>
          <a:lstStyle/>
          <a:p>
            <a:fld id="{DB9950E4-F178-FC47-9851-474A6069FA52}" type="datetimeFigureOut">
              <a:rPr lang="en-US" smtClean="0"/>
              <a:t>9/28/18</a:t>
            </a:fld>
            <a:endParaRPr lang="en-US"/>
          </a:p>
        </p:txBody>
      </p:sp>
      <p:sp>
        <p:nvSpPr>
          <p:cNvPr id="6" name="Footer Placeholder 5">
            <a:extLst>
              <a:ext uri="{FF2B5EF4-FFF2-40B4-BE49-F238E27FC236}">
                <a16:creationId xmlns:a16="http://schemas.microsoft.com/office/drawing/2014/main" id="{68EC69DC-7B9F-544E-A639-CD365A09F3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4C060D-3471-A741-B070-FAE5C0A9B41E}"/>
              </a:ext>
            </a:extLst>
          </p:cNvPr>
          <p:cNvSpPr>
            <a:spLocks noGrp="1"/>
          </p:cNvSpPr>
          <p:nvPr>
            <p:ph type="sldNum" sz="quarter" idx="12"/>
          </p:nvPr>
        </p:nvSpPr>
        <p:spPr/>
        <p:txBody>
          <a:bodyPr/>
          <a:lstStyle/>
          <a:p>
            <a:fld id="{C5EE2D1E-0F23-1248-8EE0-D0B541317A25}" type="slidenum">
              <a:rPr lang="en-US" smtClean="0"/>
              <a:t>‹#›</a:t>
            </a:fld>
            <a:endParaRPr lang="en-US"/>
          </a:p>
        </p:txBody>
      </p:sp>
    </p:spTree>
    <p:extLst>
      <p:ext uri="{BB962C8B-B14F-4D97-AF65-F5344CB8AC3E}">
        <p14:creationId xmlns:p14="http://schemas.microsoft.com/office/powerpoint/2010/main" val="27053953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B9BD1-BC6D-7D4B-827B-B63930377B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45BDA1-5ABA-EA41-A17D-2B3561FA1E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43E74CA-07BE-134F-AF53-01E23A6BC8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081F316-9A6C-D949-ACF9-88A9ED64B140}"/>
              </a:ext>
            </a:extLst>
          </p:cNvPr>
          <p:cNvSpPr>
            <a:spLocks noGrp="1"/>
          </p:cNvSpPr>
          <p:nvPr>
            <p:ph type="dt" sz="half" idx="10"/>
          </p:nvPr>
        </p:nvSpPr>
        <p:spPr/>
        <p:txBody>
          <a:bodyPr/>
          <a:lstStyle/>
          <a:p>
            <a:fld id="{DB9950E4-F178-FC47-9851-474A6069FA52}" type="datetimeFigureOut">
              <a:rPr lang="en-US" smtClean="0"/>
              <a:t>9/28/18</a:t>
            </a:fld>
            <a:endParaRPr lang="en-US"/>
          </a:p>
        </p:txBody>
      </p:sp>
      <p:sp>
        <p:nvSpPr>
          <p:cNvPr id="6" name="Footer Placeholder 5">
            <a:extLst>
              <a:ext uri="{FF2B5EF4-FFF2-40B4-BE49-F238E27FC236}">
                <a16:creationId xmlns:a16="http://schemas.microsoft.com/office/drawing/2014/main" id="{0B651E7D-BFAF-1748-9CF8-C75E7021FF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87283D-5731-3E44-A286-C3061EA6F1E6}"/>
              </a:ext>
            </a:extLst>
          </p:cNvPr>
          <p:cNvSpPr>
            <a:spLocks noGrp="1"/>
          </p:cNvSpPr>
          <p:nvPr>
            <p:ph type="sldNum" sz="quarter" idx="12"/>
          </p:nvPr>
        </p:nvSpPr>
        <p:spPr/>
        <p:txBody>
          <a:bodyPr/>
          <a:lstStyle/>
          <a:p>
            <a:fld id="{C5EE2D1E-0F23-1248-8EE0-D0B541317A25}" type="slidenum">
              <a:rPr lang="en-US" smtClean="0"/>
              <a:t>‹#›</a:t>
            </a:fld>
            <a:endParaRPr lang="en-US"/>
          </a:p>
        </p:txBody>
      </p:sp>
    </p:spTree>
    <p:extLst>
      <p:ext uri="{BB962C8B-B14F-4D97-AF65-F5344CB8AC3E}">
        <p14:creationId xmlns:p14="http://schemas.microsoft.com/office/powerpoint/2010/main" val="747121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4C4F51-C743-164D-BCC0-C5397210B2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DA84FEC-673B-394A-8D80-3006331631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02EB03-9287-BB4E-8C8F-620DA65E60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9950E4-F178-FC47-9851-474A6069FA52}" type="datetimeFigureOut">
              <a:rPr lang="en-US" smtClean="0"/>
              <a:t>9/28/18</a:t>
            </a:fld>
            <a:endParaRPr lang="en-US"/>
          </a:p>
        </p:txBody>
      </p:sp>
      <p:sp>
        <p:nvSpPr>
          <p:cNvPr id="5" name="Footer Placeholder 4">
            <a:extLst>
              <a:ext uri="{FF2B5EF4-FFF2-40B4-BE49-F238E27FC236}">
                <a16:creationId xmlns:a16="http://schemas.microsoft.com/office/drawing/2014/main" id="{C48D8278-7CD2-5348-B05E-88ADAED848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E4001FF-2ABF-1E46-A617-FAE2CA3758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EE2D1E-0F23-1248-8EE0-D0B541317A25}" type="slidenum">
              <a:rPr lang="en-US" smtClean="0"/>
              <a:t>‹#›</a:t>
            </a:fld>
            <a:endParaRPr lang="en-US"/>
          </a:p>
        </p:txBody>
      </p:sp>
    </p:spTree>
    <p:extLst>
      <p:ext uri="{BB962C8B-B14F-4D97-AF65-F5344CB8AC3E}">
        <p14:creationId xmlns:p14="http://schemas.microsoft.com/office/powerpoint/2010/main" val="13924069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github.com/kubernetes-incubator/service-catalog/blob/master/docs/install.md"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2" Type="http://schemas.openxmlformats.org/officeDocument/2006/relationships/hyperlink" Target="https://github.com/kubernetes-incubator/service-catalog/pull/1826"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github.com/neilpeterson/open-service-broker-azure-samples" TargetMode="External"/><Relationship Id="rId2" Type="http://schemas.openxmlformats.org/officeDocument/2006/relationships/hyperlink" Target="https://docs.microsoft.com/en-us/azure/aks/integrate-azure" TargetMode="External"/><Relationship Id="rId1" Type="http://schemas.openxmlformats.org/officeDocument/2006/relationships/slideLayout" Target="../slideLayouts/slideLayout2.xml"/><Relationship Id="rId4" Type="http://schemas.openxmlformats.org/officeDocument/2006/relationships/hyperlink" Target="https://github.com/Azure-Samples/helm-charts/tree/master/chart-source/twitter-sentiment"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github.com/awslabs/aws-servicebroker/" TargetMode="External"/><Relationship Id="rId2" Type="http://schemas.openxmlformats.org/officeDocument/2006/relationships/hyperlink" Target="https://github.com/Azure/open-service-broker-azure" TargetMode="External"/><Relationship Id="rId1" Type="http://schemas.openxmlformats.org/officeDocument/2006/relationships/slideLayout" Target="../slideLayouts/slideLayout2.xml"/><Relationship Id="rId4" Type="http://schemas.openxmlformats.org/officeDocument/2006/relationships/hyperlink" Target="https://cloud.google.com/kubernetes-engine/docs/concepts/google-cloud-platform-service-broker"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1DF75-A256-8449-9C84-DE0D35F7AEA6}"/>
              </a:ext>
            </a:extLst>
          </p:cNvPr>
          <p:cNvSpPr>
            <a:spLocks noGrp="1"/>
          </p:cNvSpPr>
          <p:nvPr>
            <p:ph type="ctrTitle"/>
          </p:nvPr>
        </p:nvSpPr>
        <p:spPr/>
        <p:txBody>
          <a:bodyPr>
            <a:normAutofit fontScale="90000"/>
          </a:bodyPr>
          <a:lstStyle/>
          <a:p>
            <a:r>
              <a:rPr lang="en-US" dirty="0"/>
              <a:t>Consuming cloud services with the Kubernetes Service Catalog</a:t>
            </a:r>
            <a:br>
              <a:rPr lang="en-US" dirty="0"/>
            </a:br>
            <a:endParaRPr lang="en-US" dirty="0"/>
          </a:p>
        </p:txBody>
      </p:sp>
      <p:sp>
        <p:nvSpPr>
          <p:cNvPr id="3" name="Subtitle 2">
            <a:extLst>
              <a:ext uri="{FF2B5EF4-FFF2-40B4-BE49-F238E27FC236}">
                <a16:creationId xmlns:a16="http://schemas.microsoft.com/office/drawing/2014/main" id="{D4FFFF4A-607C-8344-B5A3-279EA2B8E3A5}"/>
              </a:ext>
            </a:extLst>
          </p:cNvPr>
          <p:cNvSpPr>
            <a:spLocks noGrp="1"/>
          </p:cNvSpPr>
          <p:nvPr>
            <p:ph type="subTitle" idx="1"/>
          </p:nvPr>
        </p:nvSpPr>
        <p:spPr/>
        <p:txBody>
          <a:bodyPr/>
          <a:lstStyle/>
          <a:p>
            <a:r>
              <a:rPr lang="en-US" dirty="0"/>
              <a:t>Neil Peterson | @</a:t>
            </a:r>
            <a:r>
              <a:rPr lang="en-US" dirty="0" err="1"/>
              <a:t>nepeters</a:t>
            </a:r>
            <a:endParaRPr lang="en-US" dirty="0"/>
          </a:p>
        </p:txBody>
      </p:sp>
    </p:spTree>
    <p:extLst>
      <p:ext uri="{BB962C8B-B14F-4D97-AF65-F5344CB8AC3E}">
        <p14:creationId xmlns:p14="http://schemas.microsoft.com/office/powerpoint/2010/main" val="31072119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9AFB3-BE5B-004A-9A79-155A6D7BDB00}"/>
              </a:ext>
            </a:extLst>
          </p:cNvPr>
          <p:cNvSpPr>
            <a:spLocks noGrp="1"/>
          </p:cNvSpPr>
          <p:nvPr>
            <p:ph type="title"/>
          </p:nvPr>
        </p:nvSpPr>
        <p:spPr/>
        <p:txBody>
          <a:bodyPr/>
          <a:lstStyle/>
          <a:p>
            <a:r>
              <a:rPr lang="en-US" dirty="0"/>
              <a:t>Broker, Class, and Plans</a:t>
            </a:r>
          </a:p>
        </p:txBody>
      </p:sp>
      <p:sp>
        <p:nvSpPr>
          <p:cNvPr id="3" name="Content Placeholder 2">
            <a:extLst>
              <a:ext uri="{FF2B5EF4-FFF2-40B4-BE49-F238E27FC236}">
                <a16:creationId xmlns:a16="http://schemas.microsoft.com/office/drawing/2014/main" id="{B7642757-E2D3-7E44-9BD8-519628D7C399}"/>
              </a:ext>
            </a:extLst>
          </p:cNvPr>
          <p:cNvSpPr>
            <a:spLocks noGrp="1"/>
          </p:cNvSpPr>
          <p:nvPr>
            <p:ph idx="1"/>
          </p:nvPr>
        </p:nvSpPr>
        <p:spPr/>
        <p:txBody>
          <a:bodyPr/>
          <a:lstStyle/>
          <a:p>
            <a:pPr marL="0" indent="0">
              <a:buNone/>
            </a:pPr>
            <a:r>
              <a:rPr lang="en-US" sz="3200" dirty="0"/>
              <a:t>Catalog of cloud provider offerings.</a:t>
            </a:r>
          </a:p>
          <a:p>
            <a:pPr marL="0" indent="0">
              <a:buNone/>
            </a:pPr>
            <a:endParaRPr lang="en-US" sz="3200" dirty="0">
              <a:latin typeface="Calibri" panose="020F0502020204030204" pitchFamily="34" charset="0"/>
              <a:cs typeface="Calibri" panose="020F0502020204030204" pitchFamily="34" charset="0"/>
            </a:endParaRPr>
          </a:p>
          <a:p>
            <a:pPr>
              <a:buFontTx/>
              <a:buChar char="-"/>
            </a:pPr>
            <a:r>
              <a:rPr lang="en-US" dirty="0" err="1">
                <a:latin typeface="Calibri" panose="020F0502020204030204" pitchFamily="34" charset="0"/>
                <a:cs typeface="Calibri" panose="020F0502020204030204" pitchFamily="34" charset="0"/>
              </a:rPr>
              <a:t>ClusterServiceBroker</a:t>
            </a:r>
            <a:r>
              <a:rPr lang="en-US" dirty="0">
                <a:latin typeface="Calibri" panose="020F0502020204030204" pitchFamily="34" charset="0"/>
                <a:cs typeface="Calibri" panose="020F0502020204030204" pitchFamily="34" charset="0"/>
              </a:rPr>
              <a:t> – the catalog and interface logic</a:t>
            </a:r>
          </a:p>
          <a:p>
            <a:pPr>
              <a:buFontTx/>
              <a:buChar char="-"/>
            </a:pPr>
            <a:r>
              <a:rPr lang="en-US" dirty="0" err="1">
                <a:latin typeface="Calibri" panose="020F0502020204030204" pitchFamily="34" charset="0"/>
                <a:cs typeface="Calibri" panose="020F0502020204030204" pitchFamily="34" charset="0"/>
              </a:rPr>
              <a:t>ClusterServiceClass</a:t>
            </a:r>
            <a:r>
              <a:rPr lang="en-US" dirty="0">
                <a:latin typeface="Calibri" panose="020F0502020204030204" pitchFamily="34" charset="0"/>
                <a:cs typeface="Calibri" panose="020F0502020204030204" pitchFamily="34" charset="0"/>
              </a:rPr>
              <a:t> – offering type (MySQL, storage, analytics API)</a:t>
            </a:r>
          </a:p>
          <a:p>
            <a:pPr>
              <a:buFontTx/>
              <a:buChar char="-"/>
            </a:pPr>
            <a:r>
              <a:rPr lang="en-US" dirty="0" err="1">
                <a:latin typeface="Calibri" panose="020F0502020204030204" pitchFamily="34" charset="0"/>
                <a:cs typeface="Calibri" panose="020F0502020204030204" pitchFamily="34" charset="0"/>
              </a:rPr>
              <a:t>ClusterServicePlan</a:t>
            </a:r>
            <a:r>
              <a:rPr lang="en-US" dirty="0">
                <a:latin typeface="Calibri" panose="020F0502020204030204" pitchFamily="34" charset="0"/>
                <a:cs typeface="Calibri" panose="020F0502020204030204" pitchFamily="34" charset="0"/>
              </a:rPr>
              <a:t> – Service Class tier (premium, standard, enterprise)</a:t>
            </a:r>
          </a:p>
          <a:p>
            <a:pPr marL="0" indent="0">
              <a:buNone/>
            </a:pPr>
            <a:endParaRPr lang="en-US" dirty="0"/>
          </a:p>
        </p:txBody>
      </p:sp>
      <p:sp>
        <p:nvSpPr>
          <p:cNvPr id="4" name="TextBox 3">
            <a:extLst>
              <a:ext uri="{FF2B5EF4-FFF2-40B4-BE49-F238E27FC236}">
                <a16:creationId xmlns:a16="http://schemas.microsoft.com/office/drawing/2014/main" id="{8B60FA57-051E-F346-A635-67B7FFD456F4}"/>
              </a:ext>
            </a:extLst>
          </p:cNvPr>
          <p:cNvSpPr txBox="1"/>
          <p:nvPr/>
        </p:nvSpPr>
        <p:spPr>
          <a:xfrm>
            <a:off x="10743536" y="6311900"/>
            <a:ext cx="1220527" cy="369332"/>
          </a:xfrm>
          <a:prstGeom prst="rect">
            <a:avLst/>
          </a:prstGeom>
          <a:noFill/>
        </p:spPr>
        <p:txBody>
          <a:bodyPr wrap="none" rtlCol="0">
            <a:spAutoFit/>
          </a:bodyPr>
          <a:lstStyle/>
          <a:p>
            <a:r>
              <a:rPr lang="en-US" dirty="0"/>
              <a:t>@</a:t>
            </a:r>
            <a:r>
              <a:rPr lang="en-US" dirty="0" err="1"/>
              <a:t>nepeters</a:t>
            </a:r>
            <a:endParaRPr lang="en-US" dirty="0"/>
          </a:p>
        </p:txBody>
      </p:sp>
    </p:spTree>
    <p:extLst>
      <p:ext uri="{BB962C8B-B14F-4D97-AF65-F5344CB8AC3E}">
        <p14:creationId xmlns:p14="http://schemas.microsoft.com/office/powerpoint/2010/main" val="26395084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EF50B-B14F-7547-8F15-578556663F3B}"/>
              </a:ext>
            </a:extLst>
          </p:cNvPr>
          <p:cNvSpPr>
            <a:spLocks noGrp="1"/>
          </p:cNvSpPr>
          <p:nvPr>
            <p:ph type="title"/>
          </p:nvPr>
        </p:nvSpPr>
        <p:spPr/>
        <p:txBody>
          <a:bodyPr/>
          <a:lstStyle/>
          <a:p>
            <a:r>
              <a:rPr lang="en-US" dirty="0">
                <a:cs typeface="Calibri" panose="020F0502020204030204" pitchFamily="34" charset="0"/>
              </a:rPr>
              <a:t>ServiceInstance</a:t>
            </a:r>
            <a:endParaRPr lang="en-US" dirty="0"/>
          </a:p>
        </p:txBody>
      </p:sp>
      <p:sp>
        <p:nvSpPr>
          <p:cNvPr id="3" name="Content Placeholder 2">
            <a:extLst>
              <a:ext uri="{FF2B5EF4-FFF2-40B4-BE49-F238E27FC236}">
                <a16:creationId xmlns:a16="http://schemas.microsoft.com/office/drawing/2014/main" id="{D09BAF9E-BB1E-EC4C-9650-551A6F8212EB}"/>
              </a:ext>
            </a:extLst>
          </p:cNvPr>
          <p:cNvSpPr>
            <a:spLocks noGrp="1"/>
          </p:cNvSpPr>
          <p:nvPr>
            <p:ph idx="1"/>
          </p:nvPr>
        </p:nvSpPr>
        <p:spPr/>
        <p:txBody>
          <a:bodyPr/>
          <a:lstStyle/>
          <a:p>
            <a:pPr marL="0" indent="0">
              <a:buNone/>
            </a:pPr>
            <a:r>
              <a:rPr lang="en-US" sz="3200" dirty="0"/>
              <a:t>Represents an instance of a managed service.</a:t>
            </a:r>
          </a:p>
          <a:p>
            <a:pPr>
              <a:buFontTx/>
              <a:buChar char="-"/>
            </a:pPr>
            <a:endParaRPr lang="en-US" sz="3200" dirty="0">
              <a:latin typeface="Calibri" panose="020F0502020204030204" pitchFamily="34" charset="0"/>
              <a:cs typeface="Calibri" panose="020F0502020204030204" pitchFamily="34" charset="0"/>
            </a:endParaRPr>
          </a:p>
          <a:p>
            <a:pPr>
              <a:buFontTx/>
              <a:buChar char="-"/>
            </a:pPr>
            <a:r>
              <a:rPr lang="en-US" dirty="0">
                <a:latin typeface="Calibri" panose="020F0502020204030204" pitchFamily="34" charset="0"/>
                <a:cs typeface="Calibri" panose="020F0502020204030204" pitchFamily="34" charset="0"/>
              </a:rPr>
              <a:t>Intent to provision cloud service</a:t>
            </a:r>
          </a:p>
          <a:p>
            <a:pPr>
              <a:buFontTx/>
              <a:buChar char="-"/>
            </a:pPr>
            <a:r>
              <a:rPr lang="en-US" dirty="0">
                <a:latin typeface="Calibri" panose="020F0502020204030204" pitchFamily="34" charset="0"/>
                <a:cs typeface="Calibri" panose="020F0502020204030204" pitchFamily="34" charset="0"/>
              </a:rPr>
              <a:t>Watched by service catalog controller</a:t>
            </a:r>
          </a:p>
          <a:p>
            <a:pPr>
              <a:buFontTx/>
              <a:buChar char="-"/>
            </a:pPr>
            <a:r>
              <a:rPr lang="en-US" dirty="0">
                <a:latin typeface="Calibri" panose="020F0502020204030204" pitchFamily="34" charset="0"/>
                <a:cs typeface="Calibri" panose="020F0502020204030204" pitchFamily="34" charset="0"/>
              </a:rPr>
              <a:t>Service is created by service broker</a:t>
            </a:r>
          </a:p>
          <a:p>
            <a:pPr marL="0" indent="0">
              <a:buNone/>
            </a:pPr>
            <a:endParaRPr lang="en-US" dirty="0"/>
          </a:p>
        </p:txBody>
      </p:sp>
    </p:spTree>
    <p:extLst>
      <p:ext uri="{BB962C8B-B14F-4D97-AF65-F5344CB8AC3E}">
        <p14:creationId xmlns:p14="http://schemas.microsoft.com/office/powerpoint/2010/main" val="41606955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9A240-2253-2A41-BAA0-35D16D602F25}"/>
              </a:ext>
            </a:extLst>
          </p:cNvPr>
          <p:cNvSpPr>
            <a:spLocks noGrp="1"/>
          </p:cNvSpPr>
          <p:nvPr>
            <p:ph type="title"/>
          </p:nvPr>
        </p:nvSpPr>
        <p:spPr/>
        <p:txBody>
          <a:bodyPr/>
          <a:lstStyle/>
          <a:p>
            <a:r>
              <a:rPr lang="en-US" dirty="0" err="1"/>
              <a:t>ServiceBinding</a:t>
            </a:r>
            <a:endParaRPr lang="en-US" dirty="0"/>
          </a:p>
        </p:txBody>
      </p:sp>
      <p:sp>
        <p:nvSpPr>
          <p:cNvPr id="3" name="Content Placeholder 2">
            <a:extLst>
              <a:ext uri="{FF2B5EF4-FFF2-40B4-BE49-F238E27FC236}">
                <a16:creationId xmlns:a16="http://schemas.microsoft.com/office/drawing/2014/main" id="{C4F350D1-B67B-7145-8490-23826317E726}"/>
              </a:ext>
            </a:extLst>
          </p:cNvPr>
          <p:cNvSpPr>
            <a:spLocks noGrp="1"/>
          </p:cNvSpPr>
          <p:nvPr>
            <p:ph idx="1"/>
          </p:nvPr>
        </p:nvSpPr>
        <p:spPr/>
        <p:txBody>
          <a:bodyPr/>
          <a:lstStyle/>
          <a:p>
            <a:pPr marL="0" indent="0">
              <a:buNone/>
            </a:pPr>
            <a:r>
              <a:rPr lang="en-US" sz="3200" dirty="0"/>
              <a:t>Request for credentials and / or connection strings for a service instance.</a:t>
            </a:r>
          </a:p>
          <a:p>
            <a:pPr marL="0" indent="0">
              <a:buNone/>
            </a:pPr>
            <a:endParaRPr lang="en-US" dirty="0"/>
          </a:p>
          <a:p>
            <a:pPr>
              <a:buFontTx/>
              <a:buChar char="-"/>
            </a:pPr>
            <a:r>
              <a:rPr lang="en-US" dirty="0">
                <a:latin typeface="Calibri" panose="020F0502020204030204" pitchFamily="34" charset="0"/>
                <a:cs typeface="Calibri" panose="020F0502020204030204" pitchFamily="34" charset="0"/>
              </a:rPr>
              <a:t>Intent to use a cloud service</a:t>
            </a:r>
          </a:p>
          <a:p>
            <a:pPr>
              <a:buFontTx/>
              <a:buChar char="-"/>
            </a:pPr>
            <a:r>
              <a:rPr lang="en-US" dirty="0">
                <a:latin typeface="Calibri" panose="020F0502020204030204" pitchFamily="34" charset="0"/>
                <a:cs typeface="Calibri" panose="020F0502020204030204" pitchFamily="34" charset="0"/>
              </a:rPr>
              <a:t>Watched by service catalog controller</a:t>
            </a:r>
          </a:p>
          <a:p>
            <a:pPr>
              <a:buFontTx/>
              <a:buChar char="-"/>
            </a:pPr>
            <a:r>
              <a:rPr lang="en-US" dirty="0">
                <a:latin typeface="Calibri" panose="020F0502020204030204" pitchFamily="34" charset="0"/>
                <a:cs typeface="Calibri" panose="020F0502020204030204" pitchFamily="34" charset="0"/>
              </a:rPr>
              <a:t>Binding info stored in a Kubernetes secret</a:t>
            </a:r>
          </a:p>
          <a:p>
            <a:pPr marL="0" indent="0">
              <a:buNone/>
            </a:pPr>
            <a:endParaRPr lang="en-US" dirty="0"/>
          </a:p>
        </p:txBody>
      </p:sp>
    </p:spTree>
    <p:extLst>
      <p:ext uri="{BB962C8B-B14F-4D97-AF65-F5344CB8AC3E}">
        <p14:creationId xmlns:p14="http://schemas.microsoft.com/office/powerpoint/2010/main" val="40858137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BEF75-10E8-F04D-93B6-9E05F32974B0}"/>
              </a:ext>
            </a:extLst>
          </p:cNvPr>
          <p:cNvSpPr>
            <a:spLocks noGrp="1"/>
          </p:cNvSpPr>
          <p:nvPr>
            <p:ph type="title"/>
          </p:nvPr>
        </p:nvSpPr>
        <p:spPr/>
        <p:txBody>
          <a:bodyPr/>
          <a:lstStyle/>
          <a:p>
            <a:r>
              <a:rPr lang="en-US" dirty="0"/>
              <a:t>Application Consumption</a:t>
            </a:r>
          </a:p>
        </p:txBody>
      </p:sp>
      <p:sp>
        <p:nvSpPr>
          <p:cNvPr id="3" name="Content Placeholder 2">
            <a:extLst>
              <a:ext uri="{FF2B5EF4-FFF2-40B4-BE49-F238E27FC236}">
                <a16:creationId xmlns:a16="http://schemas.microsoft.com/office/drawing/2014/main" id="{50B43603-EDEE-3A4D-A472-57C650D6BFEF}"/>
              </a:ext>
            </a:extLst>
          </p:cNvPr>
          <p:cNvSpPr>
            <a:spLocks noGrp="1"/>
          </p:cNvSpPr>
          <p:nvPr>
            <p:ph idx="1"/>
          </p:nvPr>
        </p:nvSpPr>
        <p:spPr/>
        <p:txBody>
          <a:bodyPr/>
          <a:lstStyle/>
          <a:p>
            <a:pPr marL="0" indent="0">
              <a:buNone/>
            </a:pPr>
            <a:r>
              <a:rPr lang="en-US" sz="3200" dirty="0"/>
              <a:t>How are service instances used?</a:t>
            </a:r>
          </a:p>
          <a:p>
            <a:pPr marL="0" indent="0">
              <a:buNone/>
            </a:pPr>
            <a:endParaRPr lang="en-US" sz="3200" dirty="0"/>
          </a:p>
          <a:p>
            <a:pPr>
              <a:buFontTx/>
              <a:buChar char="-"/>
            </a:pPr>
            <a:r>
              <a:rPr lang="en-US" dirty="0">
                <a:latin typeface="Calibri" panose="020F0502020204030204" pitchFamily="34" charset="0"/>
                <a:cs typeface="Calibri" panose="020F0502020204030204" pitchFamily="34" charset="0"/>
              </a:rPr>
              <a:t>Define environment variables </a:t>
            </a:r>
          </a:p>
          <a:p>
            <a:pPr>
              <a:buFontTx/>
              <a:buChar char="-"/>
            </a:pPr>
            <a:r>
              <a:rPr lang="en-US" dirty="0">
                <a:latin typeface="Calibri" panose="020F0502020204030204" pitchFamily="34" charset="0"/>
                <a:cs typeface="Calibri" panose="020F0502020204030204" pitchFamily="34" charset="0"/>
              </a:rPr>
              <a:t>Get values from binding secret</a:t>
            </a:r>
          </a:p>
          <a:p>
            <a:pPr marL="0" indent="0">
              <a:buNone/>
            </a:pPr>
            <a:endParaRPr lang="en-US" dirty="0"/>
          </a:p>
        </p:txBody>
      </p:sp>
    </p:spTree>
    <p:extLst>
      <p:ext uri="{BB962C8B-B14F-4D97-AF65-F5344CB8AC3E}">
        <p14:creationId xmlns:p14="http://schemas.microsoft.com/office/powerpoint/2010/main" val="7252033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287F9-55CE-394D-933D-B116FFC3B58F}"/>
              </a:ext>
            </a:extLst>
          </p:cNvPr>
          <p:cNvSpPr>
            <a:spLocks noGrp="1"/>
          </p:cNvSpPr>
          <p:nvPr>
            <p:ph type="title"/>
          </p:nvPr>
        </p:nvSpPr>
        <p:spPr>
          <a:xfrm>
            <a:off x="838200" y="365125"/>
            <a:ext cx="10515600" cy="1325563"/>
          </a:xfrm>
        </p:spPr>
        <p:txBody>
          <a:bodyPr/>
          <a:lstStyle/>
          <a:p>
            <a:r>
              <a:rPr lang="en-US" dirty="0"/>
              <a:t>API Diagram</a:t>
            </a:r>
          </a:p>
        </p:txBody>
      </p:sp>
      <p:sp>
        <p:nvSpPr>
          <p:cNvPr id="4" name="Rectangle 3">
            <a:extLst>
              <a:ext uri="{FF2B5EF4-FFF2-40B4-BE49-F238E27FC236}">
                <a16:creationId xmlns:a16="http://schemas.microsoft.com/office/drawing/2014/main" id="{FBE3A7AF-8C5C-0247-892A-84269BADF156}"/>
              </a:ext>
            </a:extLst>
          </p:cNvPr>
          <p:cNvSpPr/>
          <p:nvPr/>
        </p:nvSpPr>
        <p:spPr>
          <a:xfrm>
            <a:off x="1122279" y="1758764"/>
            <a:ext cx="1646487" cy="3595100"/>
          </a:xfrm>
          <a:prstGeom prst="rect">
            <a:avLst/>
          </a:prstGeom>
          <a:no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dirty="0">
                <a:solidFill>
                  <a:schemeClr val="tx1"/>
                </a:solidFill>
              </a:rPr>
              <a:t>Kubernetes API Server</a:t>
            </a:r>
          </a:p>
        </p:txBody>
      </p:sp>
      <p:sp>
        <p:nvSpPr>
          <p:cNvPr id="5" name="Rectangle 4">
            <a:extLst>
              <a:ext uri="{FF2B5EF4-FFF2-40B4-BE49-F238E27FC236}">
                <a16:creationId xmlns:a16="http://schemas.microsoft.com/office/drawing/2014/main" id="{C8766008-AC6E-0745-B3CE-7DA043F54559}"/>
              </a:ext>
            </a:extLst>
          </p:cNvPr>
          <p:cNvSpPr/>
          <p:nvPr/>
        </p:nvSpPr>
        <p:spPr>
          <a:xfrm>
            <a:off x="3422452" y="1758764"/>
            <a:ext cx="2265062" cy="3595102"/>
          </a:xfrm>
          <a:prstGeom prst="rect">
            <a:avLst/>
          </a:prstGeom>
          <a:no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dirty="0">
                <a:solidFill>
                  <a:schemeClr val="tx1"/>
                </a:solidFill>
              </a:rPr>
              <a:t>Service Catalog</a:t>
            </a:r>
          </a:p>
          <a:p>
            <a:pPr algn="ctr"/>
            <a:endParaRPr lang="en-US" dirty="0">
              <a:solidFill>
                <a:schemeClr val="tx1"/>
              </a:solidFill>
            </a:endParaRPr>
          </a:p>
          <a:p>
            <a:pPr algn="ctr"/>
            <a:r>
              <a:rPr lang="en-US" dirty="0" err="1">
                <a:solidFill>
                  <a:schemeClr val="tx1"/>
                </a:solidFill>
              </a:rPr>
              <a:t>ClusterServiceBroker</a:t>
            </a:r>
            <a:endParaRPr lang="en-US" dirty="0">
              <a:solidFill>
                <a:schemeClr val="tx1"/>
              </a:solidFill>
            </a:endParaRPr>
          </a:p>
          <a:p>
            <a:pPr algn="ctr"/>
            <a:r>
              <a:rPr lang="en-US" dirty="0" err="1">
                <a:solidFill>
                  <a:schemeClr val="tx1"/>
                </a:solidFill>
              </a:rPr>
              <a:t>ClusterServiceClass</a:t>
            </a:r>
            <a:endParaRPr lang="en-US" dirty="0">
              <a:solidFill>
                <a:schemeClr val="tx1"/>
              </a:solidFill>
            </a:endParaRPr>
          </a:p>
          <a:p>
            <a:pPr algn="ctr"/>
            <a:r>
              <a:rPr lang="en-US" dirty="0" err="1">
                <a:solidFill>
                  <a:schemeClr val="tx1"/>
                </a:solidFill>
              </a:rPr>
              <a:t>ClusterServicePlan</a:t>
            </a:r>
            <a:endParaRPr lang="en-US" dirty="0">
              <a:solidFill>
                <a:schemeClr val="tx1"/>
              </a:solidFill>
            </a:endParaRPr>
          </a:p>
          <a:p>
            <a:pPr algn="ctr"/>
            <a:r>
              <a:rPr lang="en-US" dirty="0">
                <a:solidFill>
                  <a:schemeClr val="tx1"/>
                </a:solidFill>
              </a:rPr>
              <a:t>ServiceInstance</a:t>
            </a:r>
          </a:p>
          <a:p>
            <a:pPr algn="ctr"/>
            <a:r>
              <a:rPr lang="en-US" dirty="0" err="1">
                <a:solidFill>
                  <a:schemeClr val="tx1"/>
                </a:solidFill>
              </a:rPr>
              <a:t>ServiceBinding</a:t>
            </a:r>
            <a:endParaRPr lang="en-US" dirty="0">
              <a:solidFill>
                <a:schemeClr val="tx1"/>
              </a:solidFill>
            </a:endParaRPr>
          </a:p>
          <a:p>
            <a:pPr algn="ctr"/>
            <a:endParaRPr lang="en-US" sz="1000" dirty="0">
              <a:solidFill>
                <a:schemeClr val="tx1"/>
              </a:solidFill>
            </a:endParaRPr>
          </a:p>
        </p:txBody>
      </p:sp>
      <p:sp>
        <p:nvSpPr>
          <p:cNvPr id="6" name="Rectangle 5">
            <a:extLst>
              <a:ext uri="{FF2B5EF4-FFF2-40B4-BE49-F238E27FC236}">
                <a16:creationId xmlns:a16="http://schemas.microsoft.com/office/drawing/2014/main" id="{6037BC22-AA65-7F4C-B4C5-A492843D8E89}"/>
              </a:ext>
            </a:extLst>
          </p:cNvPr>
          <p:cNvSpPr/>
          <p:nvPr/>
        </p:nvSpPr>
        <p:spPr>
          <a:xfrm>
            <a:off x="6428100" y="1762684"/>
            <a:ext cx="1646487" cy="1110174"/>
          </a:xfrm>
          <a:prstGeom prst="rect">
            <a:avLst/>
          </a:prstGeom>
          <a:no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dirty="0">
                <a:solidFill>
                  <a:schemeClr val="tx1"/>
                </a:solidFill>
              </a:rPr>
              <a:t>Open Service Broker</a:t>
            </a:r>
          </a:p>
        </p:txBody>
      </p:sp>
      <p:sp>
        <p:nvSpPr>
          <p:cNvPr id="7" name="Rectangle 6">
            <a:extLst>
              <a:ext uri="{FF2B5EF4-FFF2-40B4-BE49-F238E27FC236}">
                <a16:creationId xmlns:a16="http://schemas.microsoft.com/office/drawing/2014/main" id="{752BCDC7-4C89-3E47-BE9F-ED6C496A7AD7}"/>
              </a:ext>
            </a:extLst>
          </p:cNvPr>
          <p:cNvSpPr/>
          <p:nvPr/>
        </p:nvSpPr>
        <p:spPr>
          <a:xfrm>
            <a:off x="6508887" y="4205983"/>
            <a:ext cx="1646487" cy="462851"/>
          </a:xfrm>
          <a:prstGeom prst="rect">
            <a:avLst/>
          </a:prstGeom>
          <a:no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K8S Secret</a:t>
            </a:r>
          </a:p>
        </p:txBody>
      </p:sp>
      <p:sp>
        <p:nvSpPr>
          <p:cNvPr id="8" name="Left-Right Arrow 7">
            <a:extLst>
              <a:ext uri="{FF2B5EF4-FFF2-40B4-BE49-F238E27FC236}">
                <a16:creationId xmlns:a16="http://schemas.microsoft.com/office/drawing/2014/main" id="{0A184822-BCBE-3E4A-A49D-D3BCF6762E11}"/>
              </a:ext>
            </a:extLst>
          </p:cNvPr>
          <p:cNvSpPr/>
          <p:nvPr/>
        </p:nvSpPr>
        <p:spPr bwMode="auto">
          <a:xfrm>
            <a:off x="2879179" y="1795752"/>
            <a:ext cx="439890" cy="269208"/>
          </a:xfrm>
          <a:prstGeom prst="leftRightArrow">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9" name="Left-Right Arrow 8">
            <a:extLst>
              <a:ext uri="{FF2B5EF4-FFF2-40B4-BE49-F238E27FC236}">
                <a16:creationId xmlns:a16="http://schemas.microsoft.com/office/drawing/2014/main" id="{3A7C0901-1222-1A49-819E-00E28A2FB629}"/>
              </a:ext>
            </a:extLst>
          </p:cNvPr>
          <p:cNvSpPr/>
          <p:nvPr/>
        </p:nvSpPr>
        <p:spPr bwMode="auto">
          <a:xfrm>
            <a:off x="5831348" y="1795752"/>
            <a:ext cx="439890" cy="269208"/>
          </a:xfrm>
          <a:prstGeom prst="leftRightArrow">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0" name="Rectangle 9">
            <a:extLst>
              <a:ext uri="{FF2B5EF4-FFF2-40B4-BE49-F238E27FC236}">
                <a16:creationId xmlns:a16="http://schemas.microsoft.com/office/drawing/2014/main" id="{80D7A9ED-962B-0446-BBCF-B0A4F92F0556}"/>
              </a:ext>
            </a:extLst>
          </p:cNvPr>
          <p:cNvSpPr/>
          <p:nvPr/>
        </p:nvSpPr>
        <p:spPr>
          <a:xfrm>
            <a:off x="9573717" y="1719315"/>
            <a:ext cx="1646487" cy="3595100"/>
          </a:xfrm>
          <a:prstGeom prst="rect">
            <a:avLst/>
          </a:prstGeom>
          <a:no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lstStyle/>
          <a:p>
            <a:pPr algn="ctr"/>
            <a:r>
              <a:rPr lang="en-US" dirty="0">
                <a:solidFill>
                  <a:schemeClr val="tx1"/>
                </a:solidFill>
              </a:rPr>
              <a:t>Cloud Provider</a:t>
            </a:r>
          </a:p>
        </p:txBody>
      </p:sp>
      <p:sp>
        <p:nvSpPr>
          <p:cNvPr id="11" name="Left-Right Arrow 10">
            <a:extLst>
              <a:ext uri="{FF2B5EF4-FFF2-40B4-BE49-F238E27FC236}">
                <a16:creationId xmlns:a16="http://schemas.microsoft.com/office/drawing/2014/main" id="{12A2B44B-C6AC-4244-BE4C-0C484B318D2C}"/>
              </a:ext>
            </a:extLst>
          </p:cNvPr>
          <p:cNvSpPr/>
          <p:nvPr/>
        </p:nvSpPr>
        <p:spPr bwMode="auto">
          <a:xfrm rot="5400000">
            <a:off x="6739873" y="3415248"/>
            <a:ext cx="1022939" cy="269208"/>
          </a:xfrm>
          <a:prstGeom prst="leftRightArrow">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2" name="Left-Right Arrow 11">
            <a:extLst>
              <a:ext uri="{FF2B5EF4-FFF2-40B4-BE49-F238E27FC236}">
                <a16:creationId xmlns:a16="http://schemas.microsoft.com/office/drawing/2014/main" id="{55F9FE8A-838C-6E45-A876-7813A8E0C68B}"/>
              </a:ext>
            </a:extLst>
          </p:cNvPr>
          <p:cNvSpPr/>
          <p:nvPr/>
        </p:nvSpPr>
        <p:spPr bwMode="auto">
          <a:xfrm>
            <a:off x="8247687" y="2043124"/>
            <a:ext cx="963133" cy="269208"/>
          </a:xfrm>
          <a:prstGeom prst="leftRightArrow">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800" dirty="0">
              <a:solidFill>
                <a:schemeClr val="tx1"/>
              </a:solidFill>
              <a:ea typeface="Segoe UI" pitchFamily="34" charset="0"/>
              <a:cs typeface="Segoe UI" pitchFamily="34" charset="0"/>
            </a:endParaRPr>
          </a:p>
        </p:txBody>
      </p:sp>
      <p:sp>
        <p:nvSpPr>
          <p:cNvPr id="13" name="Left-Right Arrow 12">
            <a:extLst>
              <a:ext uri="{FF2B5EF4-FFF2-40B4-BE49-F238E27FC236}">
                <a16:creationId xmlns:a16="http://schemas.microsoft.com/office/drawing/2014/main" id="{113568C0-7C3D-8449-A56E-1BA7FFFDB741}"/>
              </a:ext>
            </a:extLst>
          </p:cNvPr>
          <p:cNvSpPr/>
          <p:nvPr/>
        </p:nvSpPr>
        <p:spPr bwMode="auto">
          <a:xfrm>
            <a:off x="8273087" y="4876053"/>
            <a:ext cx="963133" cy="269208"/>
          </a:xfrm>
          <a:prstGeom prst="leftRightArrow">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4" name="Rectangle 13">
            <a:extLst>
              <a:ext uri="{FF2B5EF4-FFF2-40B4-BE49-F238E27FC236}">
                <a16:creationId xmlns:a16="http://schemas.microsoft.com/office/drawing/2014/main" id="{2332892C-9B27-CF4C-AEA8-E595031CCA37}"/>
              </a:ext>
            </a:extLst>
          </p:cNvPr>
          <p:cNvSpPr/>
          <p:nvPr/>
        </p:nvSpPr>
        <p:spPr>
          <a:xfrm>
            <a:off x="928802" y="1531665"/>
            <a:ext cx="8443180" cy="4015296"/>
          </a:xfrm>
          <a:prstGeom prst="rect">
            <a:avLst/>
          </a:prstGeom>
          <a:noFill/>
          <a:ln>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B7FE4AA-2459-604B-A306-B433B251D4AA}"/>
              </a:ext>
            </a:extLst>
          </p:cNvPr>
          <p:cNvSpPr/>
          <p:nvPr/>
        </p:nvSpPr>
        <p:spPr>
          <a:xfrm>
            <a:off x="9681944" y="2869565"/>
            <a:ext cx="1410781" cy="492895"/>
          </a:xfrm>
          <a:prstGeom prst="rect">
            <a:avLst/>
          </a:prstGeom>
          <a:no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Storage</a:t>
            </a:r>
          </a:p>
        </p:txBody>
      </p:sp>
      <p:sp>
        <p:nvSpPr>
          <p:cNvPr id="16" name="Rectangle 15">
            <a:extLst>
              <a:ext uri="{FF2B5EF4-FFF2-40B4-BE49-F238E27FC236}">
                <a16:creationId xmlns:a16="http://schemas.microsoft.com/office/drawing/2014/main" id="{CC70F1CD-963F-4640-BCFC-D94FFAC0616D}"/>
              </a:ext>
            </a:extLst>
          </p:cNvPr>
          <p:cNvSpPr/>
          <p:nvPr/>
        </p:nvSpPr>
        <p:spPr>
          <a:xfrm>
            <a:off x="9681944" y="3471215"/>
            <a:ext cx="1410781" cy="492895"/>
          </a:xfrm>
          <a:prstGeom prst="rect">
            <a:avLst/>
          </a:prstGeom>
          <a:no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Database</a:t>
            </a:r>
          </a:p>
        </p:txBody>
      </p:sp>
      <p:sp>
        <p:nvSpPr>
          <p:cNvPr id="17" name="Rectangle 16">
            <a:extLst>
              <a:ext uri="{FF2B5EF4-FFF2-40B4-BE49-F238E27FC236}">
                <a16:creationId xmlns:a16="http://schemas.microsoft.com/office/drawing/2014/main" id="{E57A7DD1-1F76-594D-90BB-79E86E32D482}"/>
              </a:ext>
            </a:extLst>
          </p:cNvPr>
          <p:cNvSpPr/>
          <p:nvPr/>
        </p:nvSpPr>
        <p:spPr>
          <a:xfrm>
            <a:off x="9681944" y="4072865"/>
            <a:ext cx="1410781" cy="492895"/>
          </a:xfrm>
          <a:prstGeom prst="rect">
            <a:avLst/>
          </a:prstGeom>
          <a:no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Analytics</a:t>
            </a:r>
          </a:p>
        </p:txBody>
      </p:sp>
      <p:sp>
        <p:nvSpPr>
          <p:cNvPr id="18" name="Rectangle 17">
            <a:extLst>
              <a:ext uri="{FF2B5EF4-FFF2-40B4-BE49-F238E27FC236}">
                <a16:creationId xmlns:a16="http://schemas.microsoft.com/office/drawing/2014/main" id="{CAD8826D-4945-DA49-A02D-C09EDFAAC14F}"/>
              </a:ext>
            </a:extLst>
          </p:cNvPr>
          <p:cNvSpPr/>
          <p:nvPr/>
        </p:nvSpPr>
        <p:spPr>
          <a:xfrm>
            <a:off x="9681944" y="4689050"/>
            <a:ext cx="1410781" cy="492895"/>
          </a:xfrm>
          <a:prstGeom prst="rect">
            <a:avLst/>
          </a:prstGeom>
          <a:noFill/>
          <a:ln w="952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Etc</a:t>
            </a:r>
            <a:r>
              <a:rPr lang="en-US" sz="1400" dirty="0">
                <a:solidFill>
                  <a:schemeClr val="tx1"/>
                </a:solidFill>
              </a:rPr>
              <a:t>..</a:t>
            </a:r>
          </a:p>
        </p:txBody>
      </p:sp>
      <p:sp>
        <p:nvSpPr>
          <p:cNvPr id="19" name="TextBox 18">
            <a:extLst>
              <a:ext uri="{FF2B5EF4-FFF2-40B4-BE49-F238E27FC236}">
                <a16:creationId xmlns:a16="http://schemas.microsoft.com/office/drawing/2014/main" id="{18B6D4DA-3EAA-5146-A33F-114197A7A720}"/>
              </a:ext>
            </a:extLst>
          </p:cNvPr>
          <p:cNvSpPr txBox="1"/>
          <p:nvPr/>
        </p:nvSpPr>
        <p:spPr>
          <a:xfrm>
            <a:off x="8136852" y="1740205"/>
            <a:ext cx="1252376" cy="276999"/>
          </a:xfrm>
          <a:prstGeom prst="rect">
            <a:avLst/>
          </a:prstGeom>
          <a:noFill/>
        </p:spPr>
        <p:txBody>
          <a:bodyPr wrap="square" rtlCol="0">
            <a:spAutoFit/>
          </a:bodyPr>
          <a:lstStyle/>
          <a:p>
            <a:r>
              <a:rPr lang="en-US" sz="1200" dirty="0"/>
              <a:t>Service Instance</a:t>
            </a:r>
          </a:p>
        </p:txBody>
      </p:sp>
      <p:sp>
        <p:nvSpPr>
          <p:cNvPr id="20" name="TextBox 19">
            <a:extLst>
              <a:ext uri="{FF2B5EF4-FFF2-40B4-BE49-F238E27FC236}">
                <a16:creationId xmlns:a16="http://schemas.microsoft.com/office/drawing/2014/main" id="{51AC4E58-BDD6-9244-B9E8-77095580D73D}"/>
              </a:ext>
            </a:extLst>
          </p:cNvPr>
          <p:cNvSpPr txBox="1"/>
          <p:nvPr/>
        </p:nvSpPr>
        <p:spPr>
          <a:xfrm>
            <a:off x="8155374" y="2382109"/>
            <a:ext cx="1198558" cy="276999"/>
          </a:xfrm>
          <a:prstGeom prst="rect">
            <a:avLst/>
          </a:prstGeom>
          <a:noFill/>
        </p:spPr>
        <p:txBody>
          <a:bodyPr wrap="square" rtlCol="0">
            <a:spAutoFit/>
          </a:bodyPr>
          <a:lstStyle/>
          <a:p>
            <a:r>
              <a:rPr lang="en-US" sz="1200" dirty="0"/>
              <a:t>Service Binding</a:t>
            </a:r>
          </a:p>
        </p:txBody>
      </p:sp>
      <p:sp>
        <p:nvSpPr>
          <p:cNvPr id="21" name="Rectangle 20">
            <a:extLst>
              <a:ext uri="{FF2B5EF4-FFF2-40B4-BE49-F238E27FC236}">
                <a16:creationId xmlns:a16="http://schemas.microsoft.com/office/drawing/2014/main" id="{7EAD1620-616B-CD42-B406-C7815919B779}"/>
              </a:ext>
            </a:extLst>
          </p:cNvPr>
          <p:cNvSpPr/>
          <p:nvPr/>
        </p:nvSpPr>
        <p:spPr>
          <a:xfrm>
            <a:off x="838200" y="5793206"/>
            <a:ext cx="8300332" cy="369332"/>
          </a:xfrm>
          <a:prstGeom prst="rect">
            <a:avLst/>
          </a:prstGeom>
        </p:spPr>
        <p:txBody>
          <a:bodyPr wrap="square">
            <a:spAutoFit/>
          </a:bodyPr>
          <a:lstStyle/>
          <a:p>
            <a:r>
              <a:rPr lang="en-US" dirty="0"/>
              <a:t>Source - https://</a:t>
            </a:r>
            <a:r>
              <a:rPr lang="en-US" dirty="0" err="1"/>
              <a:t>kubernetes.io</a:t>
            </a:r>
            <a:r>
              <a:rPr lang="en-US" dirty="0"/>
              <a:t>/docs/concepts/extend-</a:t>
            </a:r>
            <a:r>
              <a:rPr lang="en-US" dirty="0" err="1"/>
              <a:t>kubernetes</a:t>
            </a:r>
            <a:r>
              <a:rPr lang="en-US" dirty="0"/>
              <a:t>/service-catalog/ </a:t>
            </a:r>
          </a:p>
        </p:txBody>
      </p:sp>
      <p:sp>
        <p:nvSpPr>
          <p:cNvPr id="22" name="TextBox 21">
            <a:extLst>
              <a:ext uri="{FF2B5EF4-FFF2-40B4-BE49-F238E27FC236}">
                <a16:creationId xmlns:a16="http://schemas.microsoft.com/office/drawing/2014/main" id="{2AEEB54D-AE8E-9840-9543-B3F9AA4A18FA}"/>
              </a:ext>
            </a:extLst>
          </p:cNvPr>
          <p:cNvSpPr txBox="1"/>
          <p:nvPr/>
        </p:nvSpPr>
        <p:spPr>
          <a:xfrm>
            <a:off x="6740984" y="2529690"/>
            <a:ext cx="1020715" cy="276999"/>
          </a:xfrm>
          <a:prstGeom prst="rect">
            <a:avLst/>
          </a:prstGeom>
          <a:noFill/>
        </p:spPr>
        <p:txBody>
          <a:bodyPr wrap="square" rtlCol="0">
            <a:spAutoFit/>
          </a:bodyPr>
          <a:lstStyle/>
          <a:p>
            <a:r>
              <a:rPr lang="en-US" sz="1200" dirty="0"/>
              <a:t>Class / Plans</a:t>
            </a:r>
          </a:p>
        </p:txBody>
      </p:sp>
      <p:sp>
        <p:nvSpPr>
          <p:cNvPr id="23" name="Rectangle 22">
            <a:extLst>
              <a:ext uri="{FF2B5EF4-FFF2-40B4-BE49-F238E27FC236}">
                <a16:creationId xmlns:a16="http://schemas.microsoft.com/office/drawing/2014/main" id="{FC4949CB-8678-9643-962E-A73023DB1EDC}"/>
              </a:ext>
            </a:extLst>
          </p:cNvPr>
          <p:cNvSpPr/>
          <p:nvPr/>
        </p:nvSpPr>
        <p:spPr>
          <a:xfrm>
            <a:off x="6509209" y="4774993"/>
            <a:ext cx="1646487" cy="462851"/>
          </a:xfrm>
          <a:prstGeom prst="rect">
            <a:avLst/>
          </a:prstGeom>
          <a:noFill/>
          <a:ln w="158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Application</a:t>
            </a:r>
          </a:p>
        </p:txBody>
      </p:sp>
    </p:spTree>
    <p:extLst>
      <p:ext uri="{BB962C8B-B14F-4D97-AF65-F5344CB8AC3E}">
        <p14:creationId xmlns:p14="http://schemas.microsoft.com/office/powerpoint/2010/main" val="301886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1" grpId="0" animBg="1"/>
      <p:bldP spid="12" grpId="0" animBg="1"/>
      <p:bldP spid="13" grpId="0" animBg="1"/>
      <p:bldP spid="15" grpId="0" animBg="1"/>
      <p:bldP spid="16" grpId="0" animBg="1"/>
      <p:bldP spid="17" grpId="0" animBg="1"/>
      <p:bldP spid="18" grpId="0" animBg="1"/>
      <p:bldP spid="19" grpId="0"/>
      <p:bldP spid="20" grpId="0"/>
      <p:bldP spid="22" grpId="0"/>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51667-9B5E-7049-9229-BEB55829FE2F}"/>
              </a:ext>
            </a:extLst>
          </p:cNvPr>
          <p:cNvSpPr>
            <a:spLocks noGrp="1"/>
          </p:cNvSpPr>
          <p:nvPr>
            <p:ph type="title"/>
          </p:nvPr>
        </p:nvSpPr>
        <p:spPr/>
        <p:txBody>
          <a:bodyPr/>
          <a:lstStyle/>
          <a:p>
            <a:r>
              <a:rPr lang="en-US" dirty="0"/>
              <a:t>SVCAT</a:t>
            </a:r>
          </a:p>
        </p:txBody>
      </p:sp>
      <p:sp>
        <p:nvSpPr>
          <p:cNvPr id="3" name="Content Placeholder 2">
            <a:extLst>
              <a:ext uri="{FF2B5EF4-FFF2-40B4-BE49-F238E27FC236}">
                <a16:creationId xmlns:a16="http://schemas.microsoft.com/office/drawing/2014/main" id="{28165394-8778-4A45-A53C-A6192B679249}"/>
              </a:ext>
            </a:extLst>
          </p:cNvPr>
          <p:cNvSpPr>
            <a:spLocks noGrp="1"/>
          </p:cNvSpPr>
          <p:nvPr>
            <p:ph idx="1"/>
          </p:nvPr>
        </p:nvSpPr>
        <p:spPr/>
        <p:txBody>
          <a:bodyPr/>
          <a:lstStyle/>
          <a:p>
            <a:pPr marL="0" indent="0">
              <a:buNone/>
            </a:pPr>
            <a:r>
              <a:rPr lang="en-US" sz="3200" dirty="0">
                <a:latin typeface="Calibri" panose="020F0502020204030204" pitchFamily="34" charset="0"/>
                <a:cs typeface="Calibri" panose="020F0502020204030204" pitchFamily="34" charset="0"/>
              </a:rPr>
              <a:t>Command line tool for managing service catalog objects.</a:t>
            </a:r>
          </a:p>
          <a:p>
            <a:pPr marL="0" indent="0">
              <a:buNone/>
            </a:pPr>
            <a:endParaRPr lang="en-US" sz="4400" dirty="0">
              <a:latin typeface="Calibri" panose="020F0502020204030204" pitchFamily="34" charset="0"/>
              <a:cs typeface="Calibri" panose="020F0502020204030204" pitchFamily="34" charset="0"/>
            </a:endParaRPr>
          </a:p>
          <a:p>
            <a:pPr>
              <a:buFontTx/>
              <a:buChar char="-"/>
            </a:pPr>
            <a:r>
              <a:rPr lang="en-US" dirty="0">
                <a:latin typeface="Calibri" panose="020F0502020204030204" pitchFamily="34" charset="0"/>
                <a:cs typeface="Calibri" panose="020F0502020204030204" pitchFamily="34" charset="0"/>
              </a:rPr>
              <a:t>Not a requirement, simply a convenience tool</a:t>
            </a:r>
          </a:p>
          <a:p>
            <a:pPr>
              <a:buFontTx/>
              <a:buChar char="-"/>
            </a:pPr>
            <a:r>
              <a:rPr lang="en-US" dirty="0">
                <a:latin typeface="Calibri" panose="020F0502020204030204" pitchFamily="34" charset="0"/>
                <a:cs typeface="Calibri" panose="020F0502020204030204" pitchFamily="34" charset="0"/>
              </a:rPr>
              <a:t>Performs common tasks from the command line / ad hock</a:t>
            </a:r>
          </a:p>
          <a:p>
            <a:pPr>
              <a:buFontTx/>
              <a:buChar char="-"/>
            </a:pPr>
            <a:r>
              <a:rPr lang="en-US" dirty="0">
                <a:latin typeface="Calibri" panose="020F0502020204030204" pitchFamily="34" charset="0"/>
                <a:cs typeface="Calibri" panose="020F0502020204030204" pitchFamily="34" charset="0"/>
              </a:rPr>
              <a:t>Installed separately (</a:t>
            </a:r>
            <a:r>
              <a:rPr lang="en-US" dirty="0">
                <a:latin typeface="Calibri" panose="020F0502020204030204" pitchFamily="34" charset="0"/>
                <a:cs typeface="Calibri" panose="020F0502020204030204" pitchFamily="34" charset="0"/>
                <a:hlinkClick r:id="rId2"/>
              </a:rPr>
              <a:t>instructions</a:t>
            </a:r>
            <a:r>
              <a:rPr lang="en-US" dirty="0">
                <a:latin typeface="Calibri" panose="020F0502020204030204" pitchFamily="34" charset="0"/>
                <a:cs typeface="Calibri" panose="020F0502020204030204" pitchFamily="34" charset="0"/>
              </a:rPr>
              <a:t>)</a:t>
            </a:r>
          </a:p>
          <a:p>
            <a:pPr marL="0" indent="0">
              <a:buNone/>
            </a:pPr>
            <a:endParaRPr lang="en-US" dirty="0"/>
          </a:p>
        </p:txBody>
      </p:sp>
    </p:spTree>
    <p:extLst>
      <p:ext uri="{BB962C8B-B14F-4D97-AF65-F5344CB8AC3E}">
        <p14:creationId xmlns:p14="http://schemas.microsoft.com/office/powerpoint/2010/main" val="15945951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3FA84-7239-EA47-AA0D-D4FA7BA2CFBD}"/>
              </a:ext>
            </a:extLst>
          </p:cNvPr>
          <p:cNvSpPr>
            <a:spLocks noGrp="1"/>
          </p:cNvSpPr>
          <p:nvPr>
            <p:ph type="title"/>
          </p:nvPr>
        </p:nvSpPr>
        <p:spPr/>
        <p:txBody>
          <a:bodyPr/>
          <a:lstStyle/>
          <a:p>
            <a:r>
              <a:rPr lang="en-US" dirty="0"/>
              <a:t>Example application</a:t>
            </a:r>
          </a:p>
        </p:txBody>
      </p:sp>
      <p:sp>
        <p:nvSpPr>
          <p:cNvPr id="84" name="Rectangle 83">
            <a:extLst>
              <a:ext uri="{FF2B5EF4-FFF2-40B4-BE49-F238E27FC236}">
                <a16:creationId xmlns:a16="http://schemas.microsoft.com/office/drawing/2014/main" id="{E039701C-529E-D44A-915B-D272932734FF}"/>
              </a:ext>
            </a:extLst>
          </p:cNvPr>
          <p:cNvSpPr/>
          <p:nvPr/>
        </p:nvSpPr>
        <p:spPr bwMode="auto">
          <a:xfrm>
            <a:off x="1058640" y="1828801"/>
            <a:ext cx="4964506" cy="3815644"/>
          </a:xfrm>
          <a:prstGeom prst="rect">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85" name="TextBox 103">
            <a:extLst>
              <a:ext uri="{FF2B5EF4-FFF2-40B4-BE49-F238E27FC236}">
                <a16:creationId xmlns:a16="http://schemas.microsoft.com/office/drawing/2014/main" id="{755EECA9-8583-CB4C-A178-29F53C940E1E}"/>
              </a:ext>
            </a:extLst>
          </p:cNvPr>
          <p:cNvSpPr txBox="1"/>
          <p:nvPr/>
        </p:nvSpPr>
        <p:spPr>
          <a:xfrm>
            <a:off x="2613552" y="1900851"/>
            <a:ext cx="1854682" cy="627864"/>
          </a:xfrm>
          <a:prstGeom prst="rect">
            <a:avLst/>
          </a:prstGeom>
          <a:noFill/>
        </p:spPr>
        <p:txBody>
          <a:bodyPr wrap="square" lIns="182880" tIns="146304" rIns="182880" bIns="146304"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2400" b="1" dirty="0">
                <a:gradFill>
                  <a:gsLst>
                    <a:gs pos="2917">
                      <a:schemeClr val="tx1"/>
                    </a:gs>
                    <a:gs pos="30000">
                      <a:schemeClr val="tx1"/>
                    </a:gs>
                  </a:gsLst>
                  <a:lin ang="5400000" scaled="0"/>
                </a:gradFill>
                <a:latin typeface="Calibri" panose="020F0502020204030204" pitchFamily="34" charset="0"/>
                <a:cs typeface="Calibri" panose="020F0502020204030204" pitchFamily="34" charset="0"/>
              </a:rPr>
              <a:t>Kubernetes</a:t>
            </a:r>
          </a:p>
        </p:txBody>
      </p:sp>
      <p:sp>
        <p:nvSpPr>
          <p:cNvPr id="103" name="Rectangle 102">
            <a:extLst>
              <a:ext uri="{FF2B5EF4-FFF2-40B4-BE49-F238E27FC236}">
                <a16:creationId xmlns:a16="http://schemas.microsoft.com/office/drawing/2014/main" id="{92295B8E-B6C2-3D47-A0E2-D1FE4B39A0DB}"/>
              </a:ext>
            </a:extLst>
          </p:cNvPr>
          <p:cNvSpPr/>
          <p:nvPr/>
        </p:nvSpPr>
        <p:spPr bwMode="auto">
          <a:xfrm>
            <a:off x="1233693" y="2518854"/>
            <a:ext cx="4614400" cy="893061"/>
          </a:xfrm>
          <a:prstGeom prst="rect">
            <a:avLst/>
          </a:prstGeom>
          <a:solidFill>
            <a:schemeClr val="bg1"/>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04" name="TextBox 115">
            <a:extLst>
              <a:ext uri="{FF2B5EF4-FFF2-40B4-BE49-F238E27FC236}">
                <a16:creationId xmlns:a16="http://schemas.microsoft.com/office/drawing/2014/main" id="{402291F6-4839-A041-BB76-8043CB084895}"/>
              </a:ext>
            </a:extLst>
          </p:cNvPr>
          <p:cNvSpPr txBox="1"/>
          <p:nvPr/>
        </p:nvSpPr>
        <p:spPr>
          <a:xfrm>
            <a:off x="2661152" y="2671627"/>
            <a:ext cx="1759482" cy="627864"/>
          </a:xfrm>
          <a:prstGeom prst="rect">
            <a:avLst/>
          </a:prstGeom>
          <a:noFill/>
        </p:spPr>
        <p:txBody>
          <a:bodyPr wrap="square" lIns="182880" tIns="146304" rIns="182880" bIns="146304"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90000"/>
              </a:lnSpc>
              <a:spcAft>
                <a:spcPts val="600"/>
              </a:spcAft>
            </a:pPr>
            <a:r>
              <a:rPr lang="en-US" sz="2400" dirty="0">
                <a:gradFill>
                  <a:gsLst>
                    <a:gs pos="2917">
                      <a:schemeClr val="tx1"/>
                    </a:gs>
                    <a:gs pos="30000">
                      <a:schemeClr val="tx1"/>
                    </a:gs>
                  </a:gsLst>
                  <a:lin ang="5400000" scaled="0"/>
                </a:gradFill>
              </a:rPr>
              <a:t>Get Tweets</a:t>
            </a:r>
            <a:endParaRPr lang="en-US" sz="2400" dirty="0">
              <a:gradFill>
                <a:gsLst>
                  <a:gs pos="2917">
                    <a:schemeClr val="tx1"/>
                  </a:gs>
                  <a:gs pos="30000">
                    <a:schemeClr val="tx1"/>
                  </a:gs>
                </a:gsLst>
                <a:lin ang="5400000" scaled="0"/>
              </a:gradFill>
              <a:latin typeface="Calibri" panose="020F0502020204030204" pitchFamily="34" charset="0"/>
              <a:cs typeface="Calibri" panose="020F0502020204030204" pitchFamily="34" charset="0"/>
            </a:endParaRPr>
          </a:p>
        </p:txBody>
      </p:sp>
      <p:pic>
        <p:nvPicPr>
          <p:cNvPr id="89" name="Picture 88">
            <a:extLst>
              <a:ext uri="{FF2B5EF4-FFF2-40B4-BE49-F238E27FC236}">
                <a16:creationId xmlns:a16="http://schemas.microsoft.com/office/drawing/2014/main" id="{7D4F13B4-19A5-1646-AEA6-5E882D31EE4C}"/>
              </a:ext>
            </a:extLst>
          </p:cNvPr>
          <p:cNvPicPr>
            <a:picLocks noChangeAspect="1"/>
          </p:cNvPicPr>
          <p:nvPr/>
        </p:nvPicPr>
        <p:blipFill>
          <a:blip r:embed="rId3"/>
          <a:stretch>
            <a:fillRect/>
          </a:stretch>
        </p:blipFill>
        <p:spPr>
          <a:xfrm>
            <a:off x="1334544" y="2669909"/>
            <a:ext cx="624168" cy="624168"/>
          </a:xfrm>
          <a:prstGeom prst="rect">
            <a:avLst/>
          </a:prstGeom>
        </p:spPr>
      </p:pic>
      <p:sp>
        <p:nvSpPr>
          <p:cNvPr id="105" name="Rectangle 104">
            <a:extLst>
              <a:ext uri="{FF2B5EF4-FFF2-40B4-BE49-F238E27FC236}">
                <a16:creationId xmlns:a16="http://schemas.microsoft.com/office/drawing/2014/main" id="{C1CD6862-1B3E-9843-990C-7F3A10CBC38E}"/>
              </a:ext>
            </a:extLst>
          </p:cNvPr>
          <p:cNvSpPr/>
          <p:nvPr/>
        </p:nvSpPr>
        <p:spPr bwMode="auto">
          <a:xfrm>
            <a:off x="1235944" y="4576673"/>
            <a:ext cx="4609899" cy="893060"/>
          </a:xfrm>
          <a:prstGeom prst="rect">
            <a:avLst/>
          </a:prstGeom>
          <a:solidFill>
            <a:schemeClr val="bg1"/>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06" name="TextBox 109">
            <a:extLst>
              <a:ext uri="{FF2B5EF4-FFF2-40B4-BE49-F238E27FC236}">
                <a16:creationId xmlns:a16="http://schemas.microsoft.com/office/drawing/2014/main" id="{E92476A7-9300-594D-AB62-B272D4391668}"/>
              </a:ext>
            </a:extLst>
          </p:cNvPr>
          <p:cNvSpPr txBox="1"/>
          <p:nvPr/>
        </p:nvSpPr>
        <p:spPr>
          <a:xfrm>
            <a:off x="2113139" y="4720871"/>
            <a:ext cx="2509264" cy="627864"/>
          </a:xfrm>
          <a:prstGeom prst="rect">
            <a:avLst/>
          </a:prstGeom>
          <a:noFill/>
        </p:spPr>
        <p:txBody>
          <a:bodyPr wrap="square" lIns="182880" tIns="146304" rIns="182880" bIns="146304"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2400" dirty="0">
                <a:gradFill>
                  <a:gsLst>
                    <a:gs pos="2917">
                      <a:schemeClr val="tx1"/>
                    </a:gs>
                    <a:gs pos="30000">
                      <a:schemeClr val="tx1"/>
                    </a:gs>
                  </a:gsLst>
                  <a:lin ang="5400000" scaled="0"/>
                </a:gradFill>
              </a:rPr>
              <a:t> </a:t>
            </a:r>
            <a:r>
              <a:rPr lang="en-US" sz="2400" dirty="0">
                <a:gradFill>
                  <a:gsLst>
                    <a:gs pos="2917">
                      <a:schemeClr val="tx1"/>
                    </a:gs>
                    <a:gs pos="30000">
                      <a:schemeClr val="tx1"/>
                    </a:gs>
                  </a:gsLst>
                  <a:lin ang="5400000" scaled="0"/>
                </a:gradFill>
                <a:latin typeface="Calibri" panose="020F0502020204030204" pitchFamily="34" charset="0"/>
                <a:cs typeface="Calibri" panose="020F0502020204030204" pitchFamily="34" charset="0"/>
              </a:rPr>
              <a:t>Visualize Results</a:t>
            </a:r>
          </a:p>
        </p:txBody>
      </p:sp>
      <p:pic>
        <p:nvPicPr>
          <p:cNvPr id="90" name="Picture 89">
            <a:extLst>
              <a:ext uri="{FF2B5EF4-FFF2-40B4-BE49-F238E27FC236}">
                <a16:creationId xmlns:a16="http://schemas.microsoft.com/office/drawing/2014/main" id="{D37BA877-7E4A-B446-80AC-F4ADBA4257DB}"/>
              </a:ext>
            </a:extLst>
          </p:cNvPr>
          <p:cNvPicPr>
            <a:picLocks noChangeAspect="1"/>
          </p:cNvPicPr>
          <p:nvPr/>
        </p:nvPicPr>
        <p:blipFill>
          <a:blip r:embed="rId4"/>
          <a:stretch>
            <a:fillRect/>
          </a:stretch>
        </p:blipFill>
        <p:spPr>
          <a:xfrm>
            <a:off x="1331279" y="4727847"/>
            <a:ext cx="655163" cy="623963"/>
          </a:xfrm>
          <a:prstGeom prst="rect">
            <a:avLst/>
          </a:prstGeom>
        </p:spPr>
      </p:pic>
      <p:grpSp>
        <p:nvGrpSpPr>
          <p:cNvPr id="86" name="Group 85">
            <a:extLst>
              <a:ext uri="{FF2B5EF4-FFF2-40B4-BE49-F238E27FC236}">
                <a16:creationId xmlns:a16="http://schemas.microsoft.com/office/drawing/2014/main" id="{9BFE4EEF-654A-534B-A7DC-A63AEAAE53C1}"/>
              </a:ext>
            </a:extLst>
          </p:cNvPr>
          <p:cNvGrpSpPr/>
          <p:nvPr/>
        </p:nvGrpSpPr>
        <p:grpSpPr>
          <a:xfrm>
            <a:off x="1235944" y="3542160"/>
            <a:ext cx="4609899" cy="893061"/>
            <a:chOff x="1037056" y="2824561"/>
            <a:chExt cx="2778419" cy="405896"/>
          </a:xfrm>
          <a:solidFill>
            <a:schemeClr val="bg1"/>
          </a:solidFill>
        </p:grpSpPr>
        <p:sp>
          <p:nvSpPr>
            <p:cNvPr id="107" name="Rectangle 106">
              <a:extLst>
                <a:ext uri="{FF2B5EF4-FFF2-40B4-BE49-F238E27FC236}">
                  <a16:creationId xmlns:a16="http://schemas.microsoft.com/office/drawing/2014/main" id="{DF40B2D7-EC09-3D49-8813-63F451506928}"/>
                </a:ext>
              </a:extLst>
            </p:cNvPr>
            <p:cNvSpPr/>
            <p:nvPr/>
          </p:nvSpPr>
          <p:spPr bwMode="auto">
            <a:xfrm>
              <a:off x="1037056" y="2824561"/>
              <a:ext cx="2778419" cy="405896"/>
            </a:xfrm>
            <a:prstGeom prst="rect">
              <a:avLst/>
            </a:prstGeom>
            <a:grp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08" name="TextBox 106">
              <a:extLst>
                <a:ext uri="{FF2B5EF4-FFF2-40B4-BE49-F238E27FC236}">
                  <a16:creationId xmlns:a16="http://schemas.microsoft.com/office/drawing/2014/main" id="{459E4F1B-FB82-C14B-A756-0F610B8C5FE3}"/>
                </a:ext>
              </a:extLst>
            </p:cNvPr>
            <p:cNvSpPr txBox="1"/>
            <p:nvPr/>
          </p:nvSpPr>
          <p:spPr>
            <a:xfrm>
              <a:off x="1710506" y="2875310"/>
              <a:ext cx="1367593" cy="285364"/>
            </a:xfrm>
            <a:prstGeom prst="rect">
              <a:avLst/>
            </a:prstGeom>
            <a:grpFill/>
          </p:spPr>
          <p:txBody>
            <a:bodyPr wrap="none" lIns="182880" tIns="146304" rIns="182880" bIns="146304"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90000"/>
                </a:lnSpc>
                <a:spcAft>
                  <a:spcPts val="600"/>
                </a:spcAft>
              </a:pPr>
              <a:r>
                <a:rPr lang="en-US" sz="2400" dirty="0">
                  <a:gradFill>
                    <a:gsLst>
                      <a:gs pos="2917">
                        <a:schemeClr val="tx1"/>
                      </a:gs>
                      <a:gs pos="30000">
                        <a:schemeClr val="tx1"/>
                      </a:gs>
                    </a:gsLst>
                    <a:lin ang="5400000" scaled="0"/>
                  </a:gradFill>
                  <a:latin typeface="Calibri" panose="020F0502020204030204" pitchFamily="34" charset="0"/>
                  <a:cs typeface="Calibri" panose="020F0502020204030204" pitchFamily="34" charset="0"/>
                </a:rPr>
                <a:t>Process Tweets</a:t>
              </a:r>
            </a:p>
          </p:txBody>
        </p:sp>
      </p:grpSp>
      <p:pic>
        <p:nvPicPr>
          <p:cNvPr id="92" name="Picture 91">
            <a:extLst>
              <a:ext uri="{FF2B5EF4-FFF2-40B4-BE49-F238E27FC236}">
                <a16:creationId xmlns:a16="http://schemas.microsoft.com/office/drawing/2014/main" id="{B45F6A2E-9D25-2F40-8E49-9D32C9D91B5C}"/>
              </a:ext>
            </a:extLst>
          </p:cNvPr>
          <p:cNvPicPr>
            <a:picLocks noChangeAspect="1"/>
          </p:cNvPicPr>
          <p:nvPr/>
        </p:nvPicPr>
        <p:blipFill>
          <a:blip r:embed="rId3"/>
          <a:stretch>
            <a:fillRect/>
          </a:stretch>
        </p:blipFill>
        <p:spPr>
          <a:xfrm>
            <a:off x="1324693" y="3640207"/>
            <a:ext cx="624168" cy="624168"/>
          </a:xfrm>
          <a:prstGeom prst="rect">
            <a:avLst/>
          </a:prstGeom>
        </p:spPr>
      </p:pic>
      <p:sp>
        <p:nvSpPr>
          <p:cNvPr id="116" name="TextBox 115">
            <a:extLst>
              <a:ext uri="{FF2B5EF4-FFF2-40B4-BE49-F238E27FC236}">
                <a16:creationId xmlns:a16="http://schemas.microsoft.com/office/drawing/2014/main" id="{0348A9C9-781D-6845-AC35-9DE47DB51046}"/>
              </a:ext>
            </a:extLst>
          </p:cNvPr>
          <p:cNvSpPr txBox="1"/>
          <p:nvPr/>
        </p:nvSpPr>
        <p:spPr>
          <a:xfrm>
            <a:off x="148928" y="6238978"/>
            <a:ext cx="10159320" cy="369332"/>
          </a:xfrm>
          <a:prstGeom prst="rect">
            <a:avLst/>
          </a:prstGeom>
          <a:noFill/>
        </p:spPr>
        <p:txBody>
          <a:bodyPr wrap="none" rtlCol="0">
            <a:spAutoFit/>
          </a:bodyPr>
          <a:lstStyle/>
          <a:p>
            <a:r>
              <a:rPr lang="en-US" dirty="0"/>
              <a:t>Application - https://</a:t>
            </a:r>
            <a:r>
              <a:rPr lang="en-US" dirty="0" err="1"/>
              <a:t>github.com</a:t>
            </a:r>
            <a:r>
              <a:rPr lang="en-US" dirty="0"/>
              <a:t>/Azure-Samples/helm-charts/tree/master/chart-source/twitter-sentiment </a:t>
            </a:r>
          </a:p>
        </p:txBody>
      </p:sp>
      <p:sp>
        <p:nvSpPr>
          <p:cNvPr id="79" name="Rectangle 78">
            <a:extLst>
              <a:ext uri="{FF2B5EF4-FFF2-40B4-BE49-F238E27FC236}">
                <a16:creationId xmlns:a16="http://schemas.microsoft.com/office/drawing/2014/main" id="{5A4021E6-B031-4242-9218-7B3AB0ADD791}"/>
              </a:ext>
            </a:extLst>
          </p:cNvPr>
          <p:cNvSpPr/>
          <p:nvPr/>
        </p:nvSpPr>
        <p:spPr bwMode="auto">
          <a:xfrm>
            <a:off x="6269528" y="1828800"/>
            <a:ext cx="4965003" cy="3815644"/>
          </a:xfrm>
          <a:prstGeom prst="rect">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80" name="TextBox 21">
            <a:extLst>
              <a:ext uri="{FF2B5EF4-FFF2-40B4-BE49-F238E27FC236}">
                <a16:creationId xmlns:a16="http://schemas.microsoft.com/office/drawing/2014/main" id="{01881D68-7423-7A4F-A3B1-CE5A291A6952}"/>
              </a:ext>
            </a:extLst>
          </p:cNvPr>
          <p:cNvSpPr txBox="1"/>
          <p:nvPr/>
        </p:nvSpPr>
        <p:spPr>
          <a:xfrm>
            <a:off x="7585211" y="1900851"/>
            <a:ext cx="2333637" cy="627864"/>
          </a:xfrm>
          <a:prstGeom prst="rect">
            <a:avLst/>
          </a:prstGeom>
          <a:noFill/>
        </p:spPr>
        <p:txBody>
          <a:bodyPr wrap="square" lIns="182880" tIns="146304" rIns="182880" bIns="146304"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2400" b="1" dirty="0">
                <a:gradFill>
                  <a:gsLst>
                    <a:gs pos="2917">
                      <a:schemeClr val="tx1"/>
                    </a:gs>
                    <a:gs pos="30000">
                      <a:schemeClr val="tx1"/>
                    </a:gs>
                  </a:gsLst>
                  <a:lin ang="5400000" scaled="0"/>
                </a:gradFill>
                <a:latin typeface="Calibri" panose="020F0502020204030204" pitchFamily="34" charset="0"/>
                <a:cs typeface="Calibri" panose="020F0502020204030204" pitchFamily="34" charset="0"/>
              </a:rPr>
              <a:t>Cloud Provider</a:t>
            </a:r>
          </a:p>
        </p:txBody>
      </p:sp>
      <p:sp>
        <p:nvSpPr>
          <p:cNvPr id="109" name="Rectangle 108">
            <a:extLst>
              <a:ext uri="{FF2B5EF4-FFF2-40B4-BE49-F238E27FC236}">
                <a16:creationId xmlns:a16="http://schemas.microsoft.com/office/drawing/2014/main" id="{23B83A0F-3ECB-9A4A-9CEF-4502D4516225}"/>
              </a:ext>
            </a:extLst>
          </p:cNvPr>
          <p:cNvSpPr/>
          <p:nvPr/>
        </p:nvSpPr>
        <p:spPr bwMode="auto">
          <a:xfrm>
            <a:off x="6444829" y="2514600"/>
            <a:ext cx="4614400" cy="893476"/>
          </a:xfrm>
          <a:prstGeom prst="rect">
            <a:avLst/>
          </a:prstGeom>
          <a:solidFill>
            <a:schemeClr val="bg1"/>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10" name="TextBox 33">
            <a:extLst>
              <a:ext uri="{FF2B5EF4-FFF2-40B4-BE49-F238E27FC236}">
                <a16:creationId xmlns:a16="http://schemas.microsoft.com/office/drawing/2014/main" id="{A7EDDDDA-91EA-6D4C-B7B0-4FC4F16460DE}"/>
              </a:ext>
            </a:extLst>
          </p:cNvPr>
          <p:cNvSpPr txBox="1"/>
          <p:nvPr/>
        </p:nvSpPr>
        <p:spPr>
          <a:xfrm>
            <a:off x="7561165" y="2647406"/>
            <a:ext cx="2381728" cy="627864"/>
          </a:xfrm>
          <a:prstGeom prst="rect">
            <a:avLst/>
          </a:prstGeom>
          <a:noFill/>
        </p:spPr>
        <p:txBody>
          <a:bodyPr wrap="square" lIns="182880" tIns="146304" rIns="182880" bIns="146304"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2400" dirty="0">
                <a:gradFill>
                  <a:gsLst>
                    <a:gs pos="2917">
                      <a:schemeClr val="tx1"/>
                    </a:gs>
                    <a:gs pos="30000">
                      <a:schemeClr val="tx1"/>
                    </a:gs>
                  </a:gsLst>
                  <a:lin ang="5400000" scaled="0"/>
                </a:gradFill>
                <a:latin typeface="Calibri" panose="020F0502020204030204" pitchFamily="34" charset="0"/>
                <a:cs typeface="Calibri" panose="020F0502020204030204" pitchFamily="34" charset="0"/>
              </a:rPr>
              <a:t>Message Queue</a:t>
            </a:r>
          </a:p>
        </p:txBody>
      </p:sp>
      <p:pic>
        <p:nvPicPr>
          <p:cNvPr id="117" name="Picture 116">
            <a:extLst>
              <a:ext uri="{FF2B5EF4-FFF2-40B4-BE49-F238E27FC236}">
                <a16:creationId xmlns:a16="http://schemas.microsoft.com/office/drawing/2014/main" id="{CBC42943-0A83-824D-A800-FA748D47D5DF}"/>
              </a:ext>
            </a:extLst>
          </p:cNvPr>
          <p:cNvPicPr>
            <a:picLocks noChangeAspect="1"/>
          </p:cNvPicPr>
          <p:nvPr/>
        </p:nvPicPr>
        <p:blipFill>
          <a:blip r:embed="rId3"/>
          <a:stretch>
            <a:fillRect/>
          </a:stretch>
        </p:blipFill>
        <p:spPr>
          <a:xfrm>
            <a:off x="6545090" y="2704301"/>
            <a:ext cx="624168" cy="624168"/>
          </a:xfrm>
          <a:prstGeom prst="rect">
            <a:avLst/>
          </a:prstGeom>
        </p:spPr>
      </p:pic>
      <p:grpSp>
        <p:nvGrpSpPr>
          <p:cNvPr id="81" name="Group 80">
            <a:extLst>
              <a:ext uri="{FF2B5EF4-FFF2-40B4-BE49-F238E27FC236}">
                <a16:creationId xmlns:a16="http://schemas.microsoft.com/office/drawing/2014/main" id="{473ED70F-31D7-A942-B2D2-06AD1592A1CB}"/>
              </a:ext>
            </a:extLst>
          </p:cNvPr>
          <p:cNvGrpSpPr/>
          <p:nvPr/>
        </p:nvGrpSpPr>
        <p:grpSpPr>
          <a:xfrm>
            <a:off x="6444829" y="3542160"/>
            <a:ext cx="4614400" cy="893476"/>
            <a:chOff x="5400589" y="2824560"/>
            <a:chExt cx="2778419" cy="405896"/>
          </a:xfrm>
          <a:solidFill>
            <a:schemeClr val="bg1"/>
          </a:solidFill>
        </p:grpSpPr>
        <p:sp>
          <p:nvSpPr>
            <p:cNvPr id="113" name="Rectangle 112">
              <a:extLst>
                <a:ext uri="{FF2B5EF4-FFF2-40B4-BE49-F238E27FC236}">
                  <a16:creationId xmlns:a16="http://schemas.microsoft.com/office/drawing/2014/main" id="{B15D0451-1910-E145-ACC6-B64B513334F0}"/>
                </a:ext>
              </a:extLst>
            </p:cNvPr>
            <p:cNvSpPr/>
            <p:nvPr/>
          </p:nvSpPr>
          <p:spPr bwMode="auto">
            <a:xfrm>
              <a:off x="5400589" y="2824560"/>
              <a:ext cx="2778419" cy="405896"/>
            </a:xfrm>
            <a:prstGeom prst="rect">
              <a:avLst/>
            </a:prstGeom>
            <a:grp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14" name="TextBox 24">
              <a:extLst>
                <a:ext uri="{FF2B5EF4-FFF2-40B4-BE49-F238E27FC236}">
                  <a16:creationId xmlns:a16="http://schemas.microsoft.com/office/drawing/2014/main" id="{77A37998-2118-4B41-83E9-51EFB852C906}"/>
                </a:ext>
              </a:extLst>
            </p:cNvPr>
            <p:cNvSpPr txBox="1"/>
            <p:nvPr/>
          </p:nvSpPr>
          <p:spPr>
            <a:xfrm>
              <a:off x="6204162" y="2887312"/>
              <a:ext cx="1188469" cy="285231"/>
            </a:xfrm>
            <a:prstGeom prst="rect">
              <a:avLst/>
            </a:prstGeom>
            <a:grpFill/>
          </p:spPr>
          <p:txBody>
            <a:bodyPr wrap="none" lIns="182880" tIns="146304" rIns="182880" bIns="146304"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2400" dirty="0">
                  <a:gradFill>
                    <a:gsLst>
                      <a:gs pos="2917">
                        <a:schemeClr val="tx1"/>
                      </a:gs>
                      <a:gs pos="30000">
                        <a:schemeClr val="tx1"/>
                      </a:gs>
                    </a:gsLst>
                    <a:lin ang="5400000" scaled="0"/>
                  </a:gradFill>
                  <a:latin typeface="Calibri" panose="020F0502020204030204" pitchFamily="34" charset="0"/>
                  <a:cs typeface="Calibri" panose="020F0502020204030204" pitchFamily="34" charset="0"/>
                </a:rPr>
                <a:t>Analytics API</a:t>
              </a:r>
            </a:p>
          </p:txBody>
        </p:sp>
      </p:grpSp>
      <p:grpSp>
        <p:nvGrpSpPr>
          <p:cNvPr id="120" name="Group 119">
            <a:extLst>
              <a:ext uri="{FF2B5EF4-FFF2-40B4-BE49-F238E27FC236}">
                <a16:creationId xmlns:a16="http://schemas.microsoft.com/office/drawing/2014/main" id="{E940A733-3C6D-0D48-8CD3-2F83982BC7B7}"/>
              </a:ext>
            </a:extLst>
          </p:cNvPr>
          <p:cNvGrpSpPr/>
          <p:nvPr/>
        </p:nvGrpSpPr>
        <p:grpSpPr>
          <a:xfrm>
            <a:off x="6545114" y="3709874"/>
            <a:ext cx="920794" cy="608757"/>
            <a:chOff x="6845279" y="4012699"/>
            <a:chExt cx="744462" cy="504641"/>
          </a:xfrm>
        </p:grpSpPr>
        <p:pic>
          <p:nvPicPr>
            <p:cNvPr id="118" name="Picture 117">
              <a:extLst>
                <a:ext uri="{FF2B5EF4-FFF2-40B4-BE49-F238E27FC236}">
                  <a16:creationId xmlns:a16="http://schemas.microsoft.com/office/drawing/2014/main" id="{8EB0ACDB-FC36-1B40-AE7A-7B64E9E63AB6}"/>
                </a:ext>
              </a:extLst>
            </p:cNvPr>
            <p:cNvPicPr>
              <a:picLocks noChangeAspect="1"/>
            </p:cNvPicPr>
            <p:nvPr/>
          </p:nvPicPr>
          <p:blipFill>
            <a:blip r:embed="rId3"/>
            <a:stretch>
              <a:fillRect/>
            </a:stretch>
          </p:blipFill>
          <p:spPr>
            <a:xfrm>
              <a:off x="6845279" y="4012699"/>
              <a:ext cx="504641" cy="504641"/>
            </a:xfrm>
            <a:prstGeom prst="rect">
              <a:avLst/>
            </a:prstGeom>
          </p:spPr>
        </p:pic>
        <p:sp>
          <p:nvSpPr>
            <p:cNvPr id="119" name="TextBox 118">
              <a:extLst>
                <a:ext uri="{FF2B5EF4-FFF2-40B4-BE49-F238E27FC236}">
                  <a16:creationId xmlns:a16="http://schemas.microsoft.com/office/drawing/2014/main" id="{9FB2A304-F2A4-694D-A1AE-2242721B62ED}"/>
                </a:ext>
              </a:extLst>
            </p:cNvPr>
            <p:cNvSpPr txBox="1"/>
            <p:nvPr/>
          </p:nvSpPr>
          <p:spPr>
            <a:xfrm>
              <a:off x="7239965" y="4062918"/>
              <a:ext cx="349776" cy="369332"/>
            </a:xfrm>
            <a:prstGeom prst="rect">
              <a:avLst/>
            </a:prstGeom>
            <a:noFill/>
          </p:spPr>
          <p:txBody>
            <a:bodyPr wrap="none" rtlCol="0">
              <a:spAutoFit/>
            </a:bodyPr>
            <a:lstStyle/>
            <a:p>
              <a:r>
                <a:rPr lang="en-US" dirty="0"/>
                <a:t>%</a:t>
              </a:r>
            </a:p>
          </p:txBody>
        </p:sp>
      </p:grpSp>
      <p:sp>
        <p:nvSpPr>
          <p:cNvPr id="111" name="Rectangle 110">
            <a:extLst>
              <a:ext uri="{FF2B5EF4-FFF2-40B4-BE49-F238E27FC236}">
                <a16:creationId xmlns:a16="http://schemas.microsoft.com/office/drawing/2014/main" id="{855762C5-1D92-1A43-BAD6-E9E8A8501B20}"/>
              </a:ext>
            </a:extLst>
          </p:cNvPr>
          <p:cNvSpPr/>
          <p:nvPr/>
        </p:nvSpPr>
        <p:spPr bwMode="auto">
          <a:xfrm>
            <a:off x="6444829" y="4554672"/>
            <a:ext cx="4614400" cy="893476"/>
          </a:xfrm>
          <a:prstGeom prst="rect">
            <a:avLst/>
          </a:prstGeom>
          <a:solidFill>
            <a:schemeClr val="bg1"/>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12" name="TextBox 27">
            <a:extLst>
              <a:ext uri="{FF2B5EF4-FFF2-40B4-BE49-F238E27FC236}">
                <a16:creationId xmlns:a16="http://schemas.microsoft.com/office/drawing/2014/main" id="{0F49F6DA-19C4-C548-A32D-25BBCA511BDA}"/>
              </a:ext>
            </a:extLst>
          </p:cNvPr>
          <p:cNvSpPr txBox="1"/>
          <p:nvPr/>
        </p:nvSpPr>
        <p:spPr>
          <a:xfrm>
            <a:off x="7641182" y="4704797"/>
            <a:ext cx="1758720" cy="627864"/>
          </a:xfrm>
          <a:prstGeom prst="rect">
            <a:avLst/>
          </a:prstGeom>
          <a:noFill/>
        </p:spPr>
        <p:txBody>
          <a:bodyPr wrap="square" lIns="182880" tIns="146304" rIns="182880" bIns="146304"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2400" dirty="0">
                <a:gradFill>
                  <a:gsLst>
                    <a:gs pos="2917">
                      <a:schemeClr val="tx1"/>
                    </a:gs>
                    <a:gs pos="30000">
                      <a:schemeClr val="tx1"/>
                    </a:gs>
                  </a:gsLst>
                  <a:lin ang="5400000" scaled="0"/>
                </a:gradFill>
              </a:rPr>
              <a:t> </a:t>
            </a:r>
            <a:r>
              <a:rPr lang="en-US" sz="2400" dirty="0">
                <a:gradFill>
                  <a:gsLst>
                    <a:gs pos="2917">
                      <a:schemeClr val="tx1"/>
                    </a:gs>
                    <a:gs pos="30000">
                      <a:schemeClr val="tx1"/>
                    </a:gs>
                  </a:gsLst>
                  <a:lin ang="5400000" scaled="0"/>
                </a:gradFill>
                <a:latin typeface="Calibri" panose="020F0502020204030204" pitchFamily="34" charset="0"/>
                <a:cs typeface="Calibri" panose="020F0502020204030204" pitchFamily="34" charset="0"/>
              </a:rPr>
              <a:t>Data Store</a:t>
            </a:r>
          </a:p>
        </p:txBody>
      </p:sp>
      <p:grpSp>
        <p:nvGrpSpPr>
          <p:cNvPr id="130" name="Group 129">
            <a:extLst>
              <a:ext uri="{FF2B5EF4-FFF2-40B4-BE49-F238E27FC236}">
                <a16:creationId xmlns:a16="http://schemas.microsoft.com/office/drawing/2014/main" id="{B86FA0A2-6970-EF45-90FA-371EE14CA1DD}"/>
              </a:ext>
            </a:extLst>
          </p:cNvPr>
          <p:cNvGrpSpPr/>
          <p:nvPr/>
        </p:nvGrpSpPr>
        <p:grpSpPr>
          <a:xfrm>
            <a:off x="6475707" y="4678917"/>
            <a:ext cx="819546" cy="710799"/>
            <a:chOff x="6731596" y="4875249"/>
            <a:chExt cx="662605" cy="589231"/>
          </a:xfrm>
        </p:grpSpPr>
        <p:pic>
          <p:nvPicPr>
            <p:cNvPr id="127" name="Picture 126">
              <a:extLst>
                <a:ext uri="{FF2B5EF4-FFF2-40B4-BE49-F238E27FC236}">
                  <a16:creationId xmlns:a16="http://schemas.microsoft.com/office/drawing/2014/main" id="{AECB53F2-2C1C-584F-B3EB-7E2605FDF66A}"/>
                </a:ext>
              </a:extLst>
            </p:cNvPr>
            <p:cNvPicPr>
              <a:picLocks noChangeAspect="1"/>
            </p:cNvPicPr>
            <p:nvPr/>
          </p:nvPicPr>
          <p:blipFill>
            <a:blip r:embed="rId3"/>
            <a:stretch>
              <a:fillRect/>
            </a:stretch>
          </p:blipFill>
          <p:spPr>
            <a:xfrm>
              <a:off x="6731596" y="4875252"/>
              <a:ext cx="357805" cy="357805"/>
            </a:xfrm>
            <a:prstGeom prst="rect">
              <a:avLst/>
            </a:prstGeom>
          </p:spPr>
        </p:pic>
        <p:pic>
          <p:nvPicPr>
            <p:cNvPr id="128" name="Picture 127">
              <a:extLst>
                <a:ext uri="{FF2B5EF4-FFF2-40B4-BE49-F238E27FC236}">
                  <a16:creationId xmlns:a16="http://schemas.microsoft.com/office/drawing/2014/main" id="{A2A1701E-DF2D-BF43-A5D5-D7B237649D72}"/>
                </a:ext>
              </a:extLst>
            </p:cNvPr>
            <p:cNvPicPr>
              <a:picLocks noChangeAspect="1"/>
            </p:cNvPicPr>
            <p:nvPr/>
          </p:nvPicPr>
          <p:blipFill>
            <a:blip r:embed="rId3"/>
            <a:stretch>
              <a:fillRect/>
            </a:stretch>
          </p:blipFill>
          <p:spPr>
            <a:xfrm>
              <a:off x="6861418" y="5106675"/>
              <a:ext cx="357805" cy="357805"/>
            </a:xfrm>
            <a:prstGeom prst="rect">
              <a:avLst/>
            </a:prstGeom>
          </p:spPr>
        </p:pic>
        <p:pic>
          <p:nvPicPr>
            <p:cNvPr id="129" name="Picture 128">
              <a:extLst>
                <a:ext uri="{FF2B5EF4-FFF2-40B4-BE49-F238E27FC236}">
                  <a16:creationId xmlns:a16="http://schemas.microsoft.com/office/drawing/2014/main" id="{F3539DD3-37ED-084A-ABC8-22E59DF35211}"/>
                </a:ext>
              </a:extLst>
            </p:cNvPr>
            <p:cNvPicPr>
              <a:picLocks noChangeAspect="1"/>
            </p:cNvPicPr>
            <p:nvPr/>
          </p:nvPicPr>
          <p:blipFill>
            <a:blip r:embed="rId3"/>
            <a:stretch>
              <a:fillRect/>
            </a:stretch>
          </p:blipFill>
          <p:spPr>
            <a:xfrm>
              <a:off x="7036396" y="4875249"/>
              <a:ext cx="357805" cy="357805"/>
            </a:xfrm>
            <a:prstGeom prst="rect">
              <a:avLst/>
            </a:prstGeom>
          </p:spPr>
        </p:pic>
      </p:grpSp>
      <p:sp>
        <p:nvSpPr>
          <p:cNvPr id="33" name="TextBox 32">
            <a:extLst>
              <a:ext uri="{FF2B5EF4-FFF2-40B4-BE49-F238E27FC236}">
                <a16:creationId xmlns:a16="http://schemas.microsoft.com/office/drawing/2014/main" id="{1C6E0B43-1B7B-9C4D-AC81-CB8A0AA35F06}"/>
              </a:ext>
            </a:extLst>
          </p:cNvPr>
          <p:cNvSpPr txBox="1"/>
          <p:nvPr/>
        </p:nvSpPr>
        <p:spPr>
          <a:xfrm>
            <a:off x="10743536" y="6311900"/>
            <a:ext cx="1220527" cy="369332"/>
          </a:xfrm>
          <a:prstGeom prst="rect">
            <a:avLst/>
          </a:prstGeom>
          <a:noFill/>
        </p:spPr>
        <p:txBody>
          <a:bodyPr wrap="none" rtlCol="0">
            <a:spAutoFit/>
          </a:bodyPr>
          <a:lstStyle/>
          <a:p>
            <a:r>
              <a:rPr lang="en-US" dirty="0"/>
              <a:t>@</a:t>
            </a:r>
            <a:r>
              <a:rPr lang="en-US" dirty="0" err="1"/>
              <a:t>nepeters</a:t>
            </a:r>
            <a:endParaRPr lang="en-US" dirty="0"/>
          </a:p>
        </p:txBody>
      </p:sp>
    </p:spTree>
    <p:extLst>
      <p:ext uri="{BB962C8B-B14F-4D97-AF65-F5344CB8AC3E}">
        <p14:creationId xmlns:p14="http://schemas.microsoft.com/office/powerpoint/2010/main" val="7421659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51667-9B5E-7049-9229-BEB55829FE2F}"/>
              </a:ext>
            </a:extLst>
          </p:cNvPr>
          <p:cNvSpPr>
            <a:spLocks noGrp="1"/>
          </p:cNvSpPr>
          <p:nvPr>
            <p:ph type="title"/>
          </p:nvPr>
        </p:nvSpPr>
        <p:spPr/>
        <p:txBody>
          <a:bodyPr/>
          <a:lstStyle/>
          <a:p>
            <a:r>
              <a:rPr lang="en-US" dirty="0"/>
              <a:t>Additional Observations</a:t>
            </a:r>
          </a:p>
        </p:txBody>
      </p:sp>
      <p:sp>
        <p:nvSpPr>
          <p:cNvPr id="3" name="Content Placeholder 2">
            <a:extLst>
              <a:ext uri="{FF2B5EF4-FFF2-40B4-BE49-F238E27FC236}">
                <a16:creationId xmlns:a16="http://schemas.microsoft.com/office/drawing/2014/main" id="{28165394-8778-4A45-A53C-A6192B679249}"/>
              </a:ext>
            </a:extLst>
          </p:cNvPr>
          <p:cNvSpPr>
            <a:spLocks noGrp="1"/>
          </p:cNvSpPr>
          <p:nvPr>
            <p:ph idx="1"/>
          </p:nvPr>
        </p:nvSpPr>
        <p:spPr/>
        <p:txBody>
          <a:bodyPr/>
          <a:lstStyle/>
          <a:p>
            <a:pPr marL="0" indent="0">
              <a:buNone/>
            </a:pPr>
            <a:r>
              <a:rPr lang="en-US" sz="3200" dirty="0">
                <a:latin typeface="Calibri" panose="020F0502020204030204" pitchFamily="34" charset="0"/>
                <a:cs typeface="Calibri" panose="020F0502020204030204" pitchFamily="34" charset="0"/>
              </a:rPr>
              <a:t>Based on my experience.</a:t>
            </a:r>
          </a:p>
          <a:p>
            <a:pPr marL="0" indent="0">
              <a:buNone/>
            </a:pPr>
            <a:endParaRPr lang="en-US" sz="4400" dirty="0">
              <a:latin typeface="Calibri" panose="020F0502020204030204" pitchFamily="34" charset="0"/>
              <a:cs typeface="Calibri" panose="020F0502020204030204" pitchFamily="34" charset="0"/>
            </a:endParaRPr>
          </a:p>
          <a:p>
            <a:pPr>
              <a:buFontTx/>
              <a:buChar char="-"/>
            </a:pPr>
            <a:r>
              <a:rPr lang="en-US" dirty="0">
                <a:latin typeface="Calibri" panose="020F0502020204030204" pitchFamily="34" charset="0"/>
                <a:cs typeface="Calibri" panose="020F0502020204030204" pitchFamily="34" charset="0"/>
              </a:rPr>
              <a:t>Some rough edges</a:t>
            </a:r>
          </a:p>
          <a:p>
            <a:pPr>
              <a:buFontTx/>
              <a:buChar char="-"/>
            </a:pPr>
            <a:r>
              <a:rPr lang="en-US" dirty="0">
                <a:latin typeface="Calibri" panose="020F0502020204030204" pitchFamily="34" charset="0"/>
                <a:cs typeface="Calibri" panose="020F0502020204030204" pitchFamily="34" charset="0"/>
              </a:rPr>
              <a:t>No current support for RBAC (</a:t>
            </a:r>
            <a:r>
              <a:rPr lang="en-US" dirty="0">
                <a:latin typeface="Calibri" panose="020F0502020204030204" pitchFamily="34" charset="0"/>
                <a:cs typeface="Calibri" panose="020F0502020204030204" pitchFamily="34" charset="0"/>
                <a:hlinkClick r:id="rId2"/>
              </a:rPr>
              <a:t>proposed spec</a:t>
            </a:r>
            <a:r>
              <a:rPr lang="en-US" dirty="0">
                <a:latin typeface="Calibri" panose="020F0502020204030204" pitchFamily="34" charset="0"/>
                <a:cs typeface="Calibri" panose="020F0502020204030204" pitchFamily="34" charset="0"/>
              </a:rPr>
              <a:t>)</a:t>
            </a:r>
          </a:p>
          <a:p>
            <a:pPr>
              <a:buFontTx/>
              <a:buChar char="-"/>
            </a:pPr>
            <a:r>
              <a:rPr lang="en-US" dirty="0"/>
              <a:t>Potential alternatives to svc-cat</a:t>
            </a:r>
          </a:p>
          <a:p>
            <a:pPr>
              <a:buFontTx/>
              <a:buChar char="-"/>
            </a:pPr>
            <a:r>
              <a:rPr lang="en-US" dirty="0"/>
              <a:t>Potential delay in cloud service parity</a:t>
            </a:r>
          </a:p>
        </p:txBody>
      </p:sp>
    </p:spTree>
    <p:extLst>
      <p:ext uri="{BB962C8B-B14F-4D97-AF65-F5344CB8AC3E}">
        <p14:creationId xmlns:p14="http://schemas.microsoft.com/office/powerpoint/2010/main" val="21020826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4B902-18B8-2A45-A663-3332BAD31993}"/>
              </a:ext>
            </a:extLst>
          </p:cNvPr>
          <p:cNvSpPr>
            <a:spLocks noGrp="1"/>
          </p:cNvSpPr>
          <p:nvPr>
            <p:ph type="title"/>
          </p:nvPr>
        </p:nvSpPr>
        <p:spPr/>
        <p:txBody>
          <a:bodyPr/>
          <a:lstStyle/>
          <a:p>
            <a:r>
              <a:rPr lang="en-US" dirty="0"/>
              <a:t>Demo</a:t>
            </a:r>
          </a:p>
        </p:txBody>
      </p:sp>
      <p:sp>
        <p:nvSpPr>
          <p:cNvPr id="3" name="Content Placeholder 2">
            <a:extLst>
              <a:ext uri="{FF2B5EF4-FFF2-40B4-BE49-F238E27FC236}">
                <a16:creationId xmlns:a16="http://schemas.microsoft.com/office/drawing/2014/main" id="{A9DC60E1-1815-084A-B68E-1F26384F1928}"/>
              </a:ext>
            </a:extLst>
          </p:cNvPr>
          <p:cNvSpPr>
            <a:spLocks noGrp="1"/>
          </p:cNvSpPr>
          <p:nvPr>
            <p:ph idx="1"/>
          </p:nvPr>
        </p:nvSpPr>
        <p:spPr/>
        <p:txBody>
          <a:bodyPr/>
          <a:lstStyle/>
          <a:p>
            <a:pPr marL="0" indent="0">
              <a:buNone/>
            </a:pPr>
            <a:r>
              <a:rPr lang="en-US" dirty="0">
                <a:hlinkClick r:id="rId2"/>
              </a:rPr>
              <a:t>https://docs.microsoft.com/en-us/azure/aks/integrate-azure</a:t>
            </a:r>
            <a:r>
              <a:rPr lang="en-US" dirty="0"/>
              <a:t> </a:t>
            </a:r>
          </a:p>
          <a:p>
            <a:pPr marL="0" indent="0">
              <a:buNone/>
            </a:pPr>
            <a:endParaRPr lang="en-US" dirty="0">
              <a:hlinkClick r:id="rId3"/>
            </a:endParaRPr>
          </a:p>
          <a:p>
            <a:pPr marL="0" indent="0">
              <a:buNone/>
            </a:pPr>
            <a:r>
              <a:rPr lang="en-US" dirty="0">
                <a:hlinkClick r:id="rId3"/>
              </a:rPr>
              <a:t>https://github.com/neilpeterson/open-service-broker-azure-samples</a:t>
            </a:r>
            <a:endParaRPr lang="en-US" dirty="0"/>
          </a:p>
          <a:p>
            <a:pPr marL="0" indent="0">
              <a:buNone/>
            </a:pPr>
            <a:endParaRPr lang="en-US" dirty="0">
              <a:hlinkClick r:id="rId4"/>
            </a:endParaRPr>
          </a:p>
          <a:p>
            <a:pPr marL="0" indent="0">
              <a:buNone/>
            </a:pPr>
            <a:r>
              <a:rPr lang="en-US" dirty="0">
                <a:hlinkClick r:id="rId4"/>
              </a:rPr>
              <a:t>https://github.com/Azure-Samples/helm-charts/tree/master/chart-source/twitter-sentiment</a:t>
            </a:r>
            <a:endParaRPr lang="en-US" dirty="0"/>
          </a:p>
          <a:p>
            <a:pPr marL="0" indent="0">
              <a:buNone/>
            </a:pPr>
            <a:endParaRPr lang="en-US" dirty="0"/>
          </a:p>
        </p:txBody>
      </p:sp>
    </p:spTree>
    <p:extLst>
      <p:ext uri="{BB962C8B-B14F-4D97-AF65-F5344CB8AC3E}">
        <p14:creationId xmlns:p14="http://schemas.microsoft.com/office/powerpoint/2010/main" val="3374494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8C394-EFF1-A44F-824F-DD79347AE22F}"/>
              </a:ext>
            </a:extLst>
          </p:cNvPr>
          <p:cNvSpPr>
            <a:spLocks noGrp="1"/>
          </p:cNvSpPr>
          <p:nvPr>
            <p:ph type="title"/>
          </p:nvPr>
        </p:nvSpPr>
        <p:spPr>
          <a:xfrm>
            <a:off x="838200" y="365125"/>
            <a:ext cx="10515600" cy="1325563"/>
          </a:xfrm>
        </p:spPr>
        <p:txBody>
          <a:bodyPr/>
          <a:lstStyle/>
          <a:p>
            <a:r>
              <a:rPr lang="en-US" dirty="0"/>
              <a:t>Agenda</a:t>
            </a:r>
          </a:p>
        </p:txBody>
      </p:sp>
      <p:sp>
        <p:nvSpPr>
          <p:cNvPr id="3" name="Content Placeholder 2">
            <a:extLst>
              <a:ext uri="{FF2B5EF4-FFF2-40B4-BE49-F238E27FC236}">
                <a16:creationId xmlns:a16="http://schemas.microsoft.com/office/drawing/2014/main" id="{2BB71356-A517-7E48-930F-C8C9500BF1CA}"/>
              </a:ext>
            </a:extLst>
          </p:cNvPr>
          <p:cNvSpPr>
            <a:spLocks noGrp="1"/>
          </p:cNvSpPr>
          <p:nvPr>
            <p:ph idx="1"/>
          </p:nvPr>
        </p:nvSpPr>
        <p:spPr/>
        <p:txBody>
          <a:bodyPr/>
          <a:lstStyle/>
          <a:p>
            <a:pPr marL="0" lvl="0" indent="0">
              <a:buNone/>
            </a:pPr>
            <a:r>
              <a:rPr lang="en-US" dirty="0"/>
              <a:t>- Example application (problem statement)</a:t>
            </a:r>
          </a:p>
          <a:p>
            <a:pPr marL="0" lvl="0" indent="0">
              <a:buNone/>
            </a:pPr>
            <a:r>
              <a:rPr lang="en-US" dirty="0"/>
              <a:t>- Kubernetes (beyond containers)</a:t>
            </a:r>
          </a:p>
          <a:p>
            <a:pPr marL="0" lvl="0" indent="0">
              <a:buNone/>
            </a:pPr>
            <a:r>
              <a:rPr lang="en-US" dirty="0"/>
              <a:t>- Integrating Kubernetes with cloud providers (Service Catalog)</a:t>
            </a:r>
          </a:p>
          <a:p>
            <a:pPr marL="0" lvl="0" indent="0">
              <a:buNone/>
            </a:pPr>
            <a:r>
              <a:rPr lang="en-US" dirty="0"/>
              <a:t>- Closer look at Service Catalog objects</a:t>
            </a:r>
          </a:p>
          <a:p>
            <a:pPr marL="0" lvl="0" indent="0">
              <a:buNone/>
            </a:pPr>
            <a:r>
              <a:rPr lang="en-US" dirty="0"/>
              <a:t>- End to end demos</a:t>
            </a:r>
          </a:p>
        </p:txBody>
      </p:sp>
      <p:sp>
        <p:nvSpPr>
          <p:cNvPr id="4" name="TextBox 3">
            <a:extLst>
              <a:ext uri="{FF2B5EF4-FFF2-40B4-BE49-F238E27FC236}">
                <a16:creationId xmlns:a16="http://schemas.microsoft.com/office/drawing/2014/main" id="{536CE593-496F-4C4A-BE6F-91FF89491828}"/>
              </a:ext>
            </a:extLst>
          </p:cNvPr>
          <p:cNvSpPr txBox="1"/>
          <p:nvPr/>
        </p:nvSpPr>
        <p:spPr>
          <a:xfrm>
            <a:off x="10743536" y="6311900"/>
            <a:ext cx="1220527" cy="369332"/>
          </a:xfrm>
          <a:prstGeom prst="rect">
            <a:avLst/>
          </a:prstGeom>
          <a:noFill/>
        </p:spPr>
        <p:txBody>
          <a:bodyPr wrap="none" rtlCol="0">
            <a:spAutoFit/>
          </a:bodyPr>
          <a:lstStyle/>
          <a:p>
            <a:r>
              <a:rPr lang="en-US" dirty="0"/>
              <a:t>@</a:t>
            </a:r>
            <a:r>
              <a:rPr lang="en-US" dirty="0" err="1"/>
              <a:t>nepeters</a:t>
            </a:r>
            <a:endParaRPr lang="en-US" dirty="0"/>
          </a:p>
        </p:txBody>
      </p:sp>
    </p:spTree>
    <p:extLst>
      <p:ext uri="{BB962C8B-B14F-4D97-AF65-F5344CB8AC3E}">
        <p14:creationId xmlns:p14="http://schemas.microsoft.com/office/powerpoint/2010/main" val="42238937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3FA84-7239-EA47-AA0D-D4FA7BA2CFBD}"/>
              </a:ext>
            </a:extLst>
          </p:cNvPr>
          <p:cNvSpPr>
            <a:spLocks noGrp="1"/>
          </p:cNvSpPr>
          <p:nvPr>
            <p:ph type="title"/>
          </p:nvPr>
        </p:nvSpPr>
        <p:spPr/>
        <p:txBody>
          <a:bodyPr/>
          <a:lstStyle/>
          <a:p>
            <a:r>
              <a:rPr lang="en-US" dirty="0"/>
              <a:t>Example application</a:t>
            </a:r>
          </a:p>
        </p:txBody>
      </p:sp>
      <p:sp>
        <p:nvSpPr>
          <p:cNvPr id="84" name="Rectangle 83">
            <a:extLst>
              <a:ext uri="{FF2B5EF4-FFF2-40B4-BE49-F238E27FC236}">
                <a16:creationId xmlns:a16="http://schemas.microsoft.com/office/drawing/2014/main" id="{E039701C-529E-D44A-915B-D272932734FF}"/>
              </a:ext>
            </a:extLst>
          </p:cNvPr>
          <p:cNvSpPr/>
          <p:nvPr/>
        </p:nvSpPr>
        <p:spPr bwMode="auto">
          <a:xfrm>
            <a:off x="1058640" y="1828801"/>
            <a:ext cx="4964506" cy="3815644"/>
          </a:xfrm>
          <a:prstGeom prst="rect">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85" name="TextBox 103">
            <a:extLst>
              <a:ext uri="{FF2B5EF4-FFF2-40B4-BE49-F238E27FC236}">
                <a16:creationId xmlns:a16="http://schemas.microsoft.com/office/drawing/2014/main" id="{755EECA9-8583-CB4C-A178-29F53C940E1E}"/>
              </a:ext>
            </a:extLst>
          </p:cNvPr>
          <p:cNvSpPr txBox="1"/>
          <p:nvPr/>
        </p:nvSpPr>
        <p:spPr>
          <a:xfrm>
            <a:off x="2613552" y="1900851"/>
            <a:ext cx="1854682" cy="627864"/>
          </a:xfrm>
          <a:prstGeom prst="rect">
            <a:avLst/>
          </a:prstGeom>
          <a:noFill/>
        </p:spPr>
        <p:txBody>
          <a:bodyPr wrap="square" lIns="182880" tIns="146304" rIns="182880" bIns="146304"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2400" b="1" dirty="0">
                <a:gradFill>
                  <a:gsLst>
                    <a:gs pos="2917">
                      <a:schemeClr val="tx1"/>
                    </a:gs>
                    <a:gs pos="30000">
                      <a:schemeClr val="tx1"/>
                    </a:gs>
                  </a:gsLst>
                  <a:lin ang="5400000" scaled="0"/>
                </a:gradFill>
                <a:latin typeface="Calibri" panose="020F0502020204030204" pitchFamily="34" charset="0"/>
                <a:cs typeface="Calibri" panose="020F0502020204030204" pitchFamily="34" charset="0"/>
              </a:rPr>
              <a:t>Kubernetes</a:t>
            </a:r>
          </a:p>
        </p:txBody>
      </p:sp>
      <p:sp>
        <p:nvSpPr>
          <p:cNvPr id="103" name="Rectangle 102">
            <a:extLst>
              <a:ext uri="{FF2B5EF4-FFF2-40B4-BE49-F238E27FC236}">
                <a16:creationId xmlns:a16="http://schemas.microsoft.com/office/drawing/2014/main" id="{92295B8E-B6C2-3D47-A0E2-D1FE4B39A0DB}"/>
              </a:ext>
            </a:extLst>
          </p:cNvPr>
          <p:cNvSpPr/>
          <p:nvPr/>
        </p:nvSpPr>
        <p:spPr bwMode="auto">
          <a:xfrm>
            <a:off x="1233693" y="2518854"/>
            <a:ext cx="4614400" cy="893061"/>
          </a:xfrm>
          <a:prstGeom prst="rect">
            <a:avLst/>
          </a:prstGeom>
          <a:solidFill>
            <a:schemeClr val="bg1"/>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04" name="TextBox 115">
            <a:extLst>
              <a:ext uri="{FF2B5EF4-FFF2-40B4-BE49-F238E27FC236}">
                <a16:creationId xmlns:a16="http://schemas.microsoft.com/office/drawing/2014/main" id="{402291F6-4839-A041-BB76-8043CB084895}"/>
              </a:ext>
            </a:extLst>
          </p:cNvPr>
          <p:cNvSpPr txBox="1"/>
          <p:nvPr/>
        </p:nvSpPr>
        <p:spPr>
          <a:xfrm>
            <a:off x="2661152" y="2671627"/>
            <a:ext cx="1759482" cy="627864"/>
          </a:xfrm>
          <a:prstGeom prst="rect">
            <a:avLst/>
          </a:prstGeom>
          <a:noFill/>
        </p:spPr>
        <p:txBody>
          <a:bodyPr wrap="square" lIns="182880" tIns="146304" rIns="182880" bIns="146304"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90000"/>
              </a:lnSpc>
              <a:spcAft>
                <a:spcPts val="600"/>
              </a:spcAft>
            </a:pPr>
            <a:r>
              <a:rPr lang="en-US" sz="2400" dirty="0">
                <a:gradFill>
                  <a:gsLst>
                    <a:gs pos="2917">
                      <a:schemeClr val="tx1"/>
                    </a:gs>
                    <a:gs pos="30000">
                      <a:schemeClr val="tx1"/>
                    </a:gs>
                  </a:gsLst>
                  <a:lin ang="5400000" scaled="0"/>
                </a:gradFill>
              </a:rPr>
              <a:t>Get Tweets</a:t>
            </a:r>
            <a:endParaRPr lang="en-US" sz="2400" dirty="0">
              <a:gradFill>
                <a:gsLst>
                  <a:gs pos="2917">
                    <a:schemeClr val="tx1"/>
                  </a:gs>
                  <a:gs pos="30000">
                    <a:schemeClr val="tx1"/>
                  </a:gs>
                </a:gsLst>
                <a:lin ang="5400000" scaled="0"/>
              </a:gradFill>
              <a:latin typeface="Calibri" panose="020F0502020204030204" pitchFamily="34" charset="0"/>
              <a:cs typeface="Calibri" panose="020F0502020204030204" pitchFamily="34" charset="0"/>
            </a:endParaRPr>
          </a:p>
        </p:txBody>
      </p:sp>
      <p:pic>
        <p:nvPicPr>
          <p:cNvPr id="89" name="Picture 88">
            <a:extLst>
              <a:ext uri="{FF2B5EF4-FFF2-40B4-BE49-F238E27FC236}">
                <a16:creationId xmlns:a16="http://schemas.microsoft.com/office/drawing/2014/main" id="{7D4F13B4-19A5-1646-AEA6-5E882D31EE4C}"/>
              </a:ext>
            </a:extLst>
          </p:cNvPr>
          <p:cNvPicPr>
            <a:picLocks noChangeAspect="1"/>
          </p:cNvPicPr>
          <p:nvPr/>
        </p:nvPicPr>
        <p:blipFill>
          <a:blip r:embed="rId3"/>
          <a:stretch>
            <a:fillRect/>
          </a:stretch>
        </p:blipFill>
        <p:spPr>
          <a:xfrm>
            <a:off x="1334544" y="2669909"/>
            <a:ext cx="624168" cy="624168"/>
          </a:xfrm>
          <a:prstGeom prst="rect">
            <a:avLst/>
          </a:prstGeom>
        </p:spPr>
      </p:pic>
      <p:sp>
        <p:nvSpPr>
          <p:cNvPr id="105" name="Rectangle 104">
            <a:extLst>
              <a:ext uri="{FF2B5EF4-FFF2-40B4-BE49-F238E27FC236}">
                <a16:creationId xmlns:a16="http://schemas.microsoft.com/office/drawing/2014/main" id="{C1CD6862-1B3E-9843-990C-7F3A10CBC38E}"/>
              </a:ext>
            </a:extLst>
          </p:cNvPr>
          <p:cNvSpPr/>
          <p:nvPr/>
        </p:nvSpPr>
        <p:spPr bwMode="auto">
          <a:xfrm>
            <a:off x="1235944" y="4576673"/>
            <a:ext cx="4609899" cy="893060"/>
          </a:xfrm>
          <a:prstGeom prst="rect">
            <a:avLst/>
          </a:prstGeom>
          <a:solidFill>
            <a:schemeClr val="bg1"/>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06" name="TextBox 109">
            <a:extLst>
              <a:ext uri="{FF2B5EF4-FFF2-40B4-BE49-F238E27FC236}">
                <a16:creationId xmlns:a16="http://schemas.microsoft.com/office/drawing/2014/main" id="{E92476A7-9300-594D-AB62-B272D4391668}"/>
              </a:ext>
            </a:extLst>
          </p:cNvPr>
          <p:cNvSpPr txBox="1"/>
          <p:nvPr/>
        </p:nvSpPr>
        <p:spPr>
          <a:xfrm>
            <a:off x="2113139" y="4720871"/>
            <a:ext cx="2509264" cy="627864"/>
          </a:xfrm>
          <a:prstGeom prst="rect">
            <a:avLst/>
          </a:prstGeom>
          <a:noFill/>
        </p:spPr>
        <p:txBody>
          <a:bodyPr wrap="square" lIns="182880" tIns="146304" rIns="182880" bIns="146304"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2400" dirty="0">
                <a:gradFill>
                  <a:gsLst>
                    <a:gs pos="2917">
                      <a:schemeClr val="tx1"/>
                    </a:gs>
                    <a:gs pos="30000">
                      <a:schemeClr val="tx1"/>
                    </a:gs>
                  </a:gsLst>
                  <a:lin ang="5400000" scaled="0"/>
                </a:gradFill>
              </a:rPr>
              <a:t> </a:t>
            </a:r>
            <a:r>
              <a:rPr lang="en-US" sz="2400" dirty="0">
                <a:gradFill>
                  <a:gsLst>
                    <a:gs pos="2917">
                      <a:schemeClr val="tx1"/>
                    </a:gs>
                    <a:gs pos="30000">
                      <a:schemeClr val="tx1"/>
                    </a:gs>
                  </a:gsLst>
                  <a:lin ang="5400000" scaled="0"/>
                </a:gradFill>
                <a:latin typeface="Calibri" panose="020F0502020204030204" pitchFamily="34" charset="0"/>
                <a:cs typeface="Calibri" panose="020F0502020204030204" pitchFamily="34" charset="0"/>
              </a:rPr>
              <a:t>Visualize Results</a:t>
            </a:r>
          </a:p>
        </p:txBody>
      </p:sp>
      <p:pic>
        <p:nvPicPr>
          <p:cNvPr id="90" name="Picture 89">
            <a:extLst>
              <a:ext uri="{FF2B5EF4-FFF2-40B4-BE49-F238E27FC236}">
                <a16:creationId xmlns:a16="http://schemas.microsoft.com/office/drawing/2014/main" id="{D37BA877-7E4A-B446-80AC-F4ADBA4257DB}"/>
              </a:ext>
            </a:extLst>
          </p:cNvPr>
          <p:cNvPicPr>
            <a:picLocks noChangeAspect="1"/>
          </p:cNvPicPr>
          <p:nvPr/>
        </p:nvPicPr>
        <p:blipFill>
          <a:blip r:embed="rId4"/>
          <a:stretch>
            <a:fillRect/>
          </a:stretch>
        </p:blipFill>
        <p:spPr>
          <a:xfrm>
            <a:off x="1331279" y="4727847"/>
            <a:ext cx="655163" cy="623963"/>
          </a:xfrm>
          <a:prstGeom prst="rect">
            <a:avLst/>
          </a:prstGeom>
        </p:spPr>
      </p:pic>
      <p:grpSp>
        <p:nvGrpSpPr>
          <p:cNvPr id="86" name="Group 85">
            <a:extLst>
              <a:ext uri="{FF2B5EF4-FFF2-40B4-BE49-F238E27FC236}">
                <a16:creationId xmlns:a16="http://schemas.microsoft.com/office/drawing/2014/main" id="{9BFE4EEF-654A-534B-A7DC-A63AEAAE53C1}"/>
              </a:ext>
            </a:extLst>
          </p:cNvPr>
          <p:cNvGrpSpPr/>
          <p:nvPr/>
        </p:nvGrpSpPr>
        <p:grpSpPr>
          <a:xfrm>
            <a:off x="1235944" y="3542160"/>
            <a:ext cx="4609899" cy="893061"/>
            <a:chOff x="1037056" y="2824561"/>
            <a:chExt cx="2778419" cy="405896"/>
          </a:xfrm>
          <a:solidFill>
            <a:schemeClr val="bg1"/>
          </a:solidFill>
        </p:grpSpPr>
        <p:sp>
          <p:nvSpPr>
            <p:cNvPr id="107" name="Rectangle 106">
              <a:extLst>
                <a:ext uri="{FF2B5EF4-FFF2-40B4-BE49-F238E27FC236}">
                  <a16:creationId xmlns:a16="http://schemas.microsoft.com/office/drawing/2014/main" id="{DF40B2D7-EC09-3D49-8813-63F451506928}"/>
                </a:ext>
              </a:extLst>
            </p:cNvPr>
            <p:cNvSpPr/>
            <p:nvPr/>
          </p:nvSpPr>
          <p:spPr bwMode="auto">
            <a:xfrm>
              <a:off x="1037056" y="2824561"/>
              <a:ext cx="2778419" cy="405896"/>
            </a:xfrm>
            <a:prstGeom prst="rect">
              <a:avLst/>
            </a:prstGeom>
            <a:grp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08" name="TextBox 106">
              <a:extLst>
                <a:ext uri="{FF2B5EF4-FFF2-40B4-BE49-F238E27FC236}">
                  <a16:creationId xmlns:a16="http://schemas.microsoft.com/office/drawing/2014/main" id="{459E4F1B-FB82-C14B-A756-0F610B8C5FE3}"/>
                </a:ext>
              </a:extLst>
            </p:cNvPr>
            <p:cNvSpPr txBox="1"/>
            <p:nvPr/>
          </p:nvSpPr>
          <p:spPr>
            <a:xfrm>
              <a:off x="1710506" y="2875310"/>
              <a:ext cx="1367593" cy="285364"/>
            </a:xfrm>
            <a:prstGeom prst="rect">
              <a:avLst/>
            </a:prstGeom>
            <a:grpFill/>
          </p:spPr>
          <p:txBody>
            <a:bodyPr wrap="none" lIns="182880" tIns="146304" rIns="182880" bIns="146304"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90000"/>
                </a:lnSpc>
                <a:spcAft>
                  <a:spcPts val="600"/>
                </a:spcAft>
              </a:pPr>
              <a:r>
                <a:rPr lang="en-US" sz="2400" dirty="0">
                  <a:gradFill>
                    <a:gsLst>
                      <a:gs pos="2917">
                        <a:schemeClr val="tx1"/>
                      </a:gs>
                      <a:gs pos="30000">
                        <a:schemeClr val="tx1"/>
                      </a:gs>
                    </a:gsLst>
                    <a:lin ang="5400000" scaled="0"/>
                  </a:gradFill>
                  <a:latin typeface="Calibri" panose="020F0502020204030204" pitchFamily="34" charset="0"/>
                  <a:cs typeface="Calibri" panose="020F0502020204030204" pitchFamily="34" charset="0"/>
                </a:rPr>
                <a:t>Process Tweets</a:t>
              </a:r>
            </a:p>
          </p:txBody>
        </p:sp>
      </p:grpSp>
      <p:pic>
        <p:nvPicPr>
          <p:cNvPr id="92" name="Picture 91">
            <a:extLst>
              <a:ext uri="{FF2B5EF4-FFF2-40B4-BE49-F238E27FC236}">
                <a16:creationId xmlns:a16="http://schemas.microsoft.com/office/drawing/2014/main" id="{B45F6A2E-9D25-2F40-8E49-9D32C9D91B5C}"/>
              </a:ext>
            </a:extLst>
          </p:cNvPr>
          <p:cNvPicPr>
            <a:picLocks noChangeAspect="1"/>
          </p:cNvPicPr>
          <p:nvPr/>
        </p:nvPicPr>
        <p:blipFill>
          <a:blip r:embed="rId3"/>
          <a:stretch>
            <a:fillRect/>
          </a:stretch>
        </p:blipFill>
        <p:spPr>
          <a:xfrm>
            <a:off x="1324693" y="3640207"/>
            <a:ext cx="624168" cy="624168"/>
          </a:xfrm>
          <a:prstGeom prst="rect">
            <a:avLst/>
          </a:prstGeom>
        </p:spPr>
      </p:pic>
      <p:sp>
        <p:nvSpPr>
          <p:cNvPr id="116" name="TextBox 115">
            <a:extLst>
              <a:ext uri="{FF2B5EF4-FFF2-40B4-BE49-F238E27FC236}">
                <a16:creationId xmlns:a16="http://schemas.microsoft.com/office/drawing/2014/main" id="{0348A9C9-781D-6845-AC35-9DE47DB51046}"/>
              </a:ext>
            </a:extLst>
          </p:cNvPr>
          <p:cNvSpPr txBox="1"/>
          <p:nvPr/>
        </p:nvSpPr>
        <p:spPr>
          <a:xfrm>
            <a:off x="148928" y="6238978"/>
            <a:ext cx="10159320" cy="369332"/>
          </a:xfrm>
          <a:prstGeom prst="rect">
            <a:avLst/>
          </a:prstGeom>
          <a:noFill/>
        </p:spPr>
        <p:txBody>
          <a:bodyPr wrap="none" rtlCol="0">
            <a:spAutoFit/>
          </a:bodyPr>
          <a:lstStyle/>
          <a:p>
            <a:r>
              <a:rPr lang="en-US" dirty="0"/>
              <a:t>Application - https://</a:t>
            </a:r>
            <a:r>
              <a:rPr lang="en-US" dirty="0" err="1"/>
              <a:t>github.com</a:t>
            </a:r>
            <a:r>
              <a:rPr lang="en-US" dirty="0"/>
              <a:t>/Azure-Samples/helm-charts/tree/master/chart-source/twitter-sentiment </a:t>
            </a:r>
          </a:p>
        </p:txBody>
      </p:sp>
      <p:sp>
        <p:nvSpPr>
          <p:cNvPr id="79" name="Rectangle 78">
            <a:extLst>
              <a:ext uri="{FF2B5EF4-FFF2-40B4-BE49-F238E27FC236}">
                <a16:creationId xmlns:a16="http://schemas.microsoft.com/office/drawing/2014/main" id="{5A4021E6-B031-4242-9218-7B3AB0ADD791}"/>
              </a:ext>
            </a:extLst>
          </p:cNvPr>
          <p:cNvSpPr/>
          <p:nvPr/>
        </p:nvSpPr>
        <p:spPr bwMode="auto">
          <a:xfrm>
            <a:off x="6269528" y="1828800"/>
            <a:ext cx="4965003" cy="3815644"/>
          </a:xfrm>
          <a:prstGeom prst="rect">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80" name="TextBox 21">
            <a:extLst>
              <a:ext uri="{FF2B5EF4-FFF2-40B4-BE49-F238E27FC236}">
                <a16:creationId xmlns:a16="http://schemas.microsoft.com/office/drawing/2014/main" id="{01881D68-7423-7A4F-A3B1-CE5A291A6952}"/>
              </a:ext>
            </a:extLst>
          </p:cNvPr>
          <p:cNvSpPr txBox="1"/>
          <p:nvPr/>
        </p:nvSpPr>
        <p:spPr>
          <a:xfrm>
            <a:off x="7585211" y="1900851"/>
            <a:ext cx="2333637" cy="627864"/>
          </a:xfrm>
          <a:prstGeom prst="rect">
            <a:avLst/>
          </a:prstGeom>
          <a:noFill/>
        </p:spPr>
        <p:txBody>
          <a:bodyPr wrap="square" lIns="182880" tIns="146304" rIns="182880" bIns="146304"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2400" b="1" dirty="0">
                <a:gradFill>
                  <a:gsLst>
                    <a:gs pos="2917">
                      <a:schemeClr val="tx1"/>
                    </a:gs>
                    <a:gs pos="30000">
                      <a:schemeClr val="tx1"/>
                    </a:gs>
                  </a:gsLst>
                  <a:lin ang="5400000" scaled="0"/>
                </a:gradFill>
                <a:latin typeface="Calibri" panose="020F0502020204030204" pitchFamily="34" charset="0"/>
                <a:cs typeface="Calibri" panose="020F0502020204030204" pitchFamily="34" charset="0"/>
              </a:rPr>
              <a:t>Cloud Provider</a:t>
            </a:r>
          </a:p>
        </p:txBody>
      </p:sp>
      <p:sp>
        <p:nvSpPr>
          <p:cNvPr id="109" name="Rectangle 108">
            <a:extLst>
              <a:ext uri="{FF2B5EF4-FFF2-40B4-BE49-F238E27FC236}">
                <a16:creationId xmlns:a16="http://schemas.microsoft.com/office/drawing/2014/main" id="{23B83A0F-3ECB-9A4A-9CEF-4502D4516225}"/>
              </a:ext>
            </a:extLst>
          </p:cNvPr>
          <p:cNvSpPr/>
          <p:nvPr/>
        </p:nvSpPr>
        <p:spPr bwMode="auto">
          <a:xfrm>
            <a:off x="6444829" y="2514600"/>
            <a:ext cx="4614400" cy="893476"/>
          </a:xfrm>
          <a:prstGeom prst="rect">
            <a:avLst/>
          </a:prstGeom>
          <a:solidFill>
            <a:schemeClr val="bg1"/>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10" name="TextBox 33">
            <a:extLst>
              <a:ext uri="{FF2B5EF4-FFF2-40B4-BE49-F238E27FC236}">
                <a16:creationId xmlns:a16="http://schemas.microsoft.com/office/drawing/2014/main" id="{A7EDDDDA-91EA-6D4C-B7B0-4FC4F16460DE}"/>
              </a:ext>
            </a:extLst>
          </p:cNvPr>
          <p:cNvSpPr txBox="1"/>
          <p:nvPr/>
        </p:nvSpPr>
        <p:spPr>
          <a:xfrm>
            <a:off x="7561165" y="2647406"/>
            <a:ext cx="2381728" cy="627864"/>
          </a:xfrm>
          <a:prstGeom prst="rect">
            <a:avLst/>
          </a:prstGeom>
          <a:noFill/>
        </p:spPr>
        <p:txBody>
          <a:bodyPr wrap="square" lIns="182880" tIns="146304" rIns="182880" bIns="146304"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2400" dirty="0">
                <a:gradFill>
                  <a:gsLst>
                    <a:gs pos="2917">
                      <a:schemeClr val="tx1"/>
                    </a:gs>
                    <a:gs pos="30000">
                      <a:schemeClr val="tx1"/>
                    </a:gs>
                  </a:gsLst>
                  <a:lin ang="5400000" scaled="0"/>
                </a:gradFill>
                <a:latin typeface="Calibri" panose="020F0502020204030204" pitchFamily="34" charset="0"/>
                <a:cs typeface="Calibri" panose="020F0502020204030204" pitchFamily="34" charset="0"/>
              </a:rPr>
              <a:t>Message Queue</a:t>
            </a:r>
          </a:p>
        </p:txBody>
      </p:sp>
      <p:pic>
        <p:nvPicPr>
          <p:cNvPr id="117" name="Picture 116">
            <a:extLst>
              <a:ext uri="{FF2B5EF4-FFF2-40B4-BE49-F238E27FC236}">
                <a16:creationId xmlns:a16="http://schemas.microsoft.com/office/drawing/2014/main" id="{CBC42943-0A83-824D-A800-FA748D47D5DF}"/>
              </a:ext>
            </a:extLst>
          </p:cNvPr>
          <p:cNvPicPr>
            <a:picLocks noChangeAspect="1"/>
          </p:cNvPicPr>
          <p:nvPr/>
        </p:nvPicPr>
        <p:blipFill>
          <a:blip r:embed="rId3"/>
          <a:stretch>
            <a:fillRect/>
          </a:stretch>
        </p:blipFill>
        <p:spPr>
          <a:xfrm>
            <a:off x="6545090" y="2704301"/>
            <a:ext cx="624168" cy="624168"/>
          </a:xfrm>
          <a:prstGeom prst="rect">
            <a:avLst/>
          </a:prstGeom>
        </p:spPr>
      </p:pic>
      <p:grpSp>
        <p:nvGrpSpPr>
          <p:cNvPr id="81" name="Group 80">
            <a:extLst>
              <a:ext uri="{FF2B5EF4-FFF2-40B4-BE49-F238E27FC236}">
                <a16:creationId xmlns:a16="http://schemas.microsoft.com/office/drawing/2014/main" id="{473ED70F-31D7-A942-B2D2-06AD1592A1CB}"/>
              </a:ext>
            </a:extLst>
          </p:cNvPr>
          <p:cNvGrpSpPr/>
          <p:nvPr/>
        </p:nvGrpSpPr>
        <p:grpSpPr>
          <a:xfrm>
            <a:off x="6444829" y="3542160"/>
            <a:ext cx="4614400" cy="893476"/>
            <a:chOff x="5400589" y="2824560"/>
            <a:chExt cx="2778419" cy="405896"/>
          </a:xfrm>
          <a:solidFill>
            <a:schemeClr val="bg1"/>
          </a:solidFill>
        </p:grpSpPr>
        <p:sp>
          <p:nvSpPr>
            <p:cNvPr id="113" name="Rectangle 112">
              <a:extLst>
                <a:ext uri="{FF2B5EF4-FFF2-40B4-BE49-F238E27FC236}">
                  <a16:creationId xmlns:a16="http://schemas.microsoft.com/office/drawing/2014/main" id="{B15D0451-1910-E145-ACC6-B64B513334F0}"/>
                </a:ext>
              </a:extLst>
            </p:cNvPr>
            <p:cNvSpPr/>
            <p:nvPr/>
          </p:nvSpPr>
          <p:spPr bwMode="auto">
            <a:xfrm>
              <a:off x="5400589" y="2824560"/>
              <a:ext cx="2778419" cy="405896"/>
            </a:xfrm>
            <a:prstGeom prst="rect">
              <a:avLst/>
            </a:prstGeom>
            <a:grp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14" name="TextBox 24">
              <a:extLst>
                <a:ext uri="{FF2B5EF4-FFF2-40B4-BE49-F238E27FC236}">
                  <a16:creationId xmlns:a16="http://schemas.microsoft.com/office/drawing/2014/main" id="{77A37998-2118-4B41-83E9-51EFB852C906}"/>
                </a:ext>
              </a:extLst>
            </p:cNvPr>
            <p:cNvSpPr txBox="1"/>
            <p:nvPr/>
          </p:nvSpPr>
          <p:spPr>
            <a:xfrm>
              <a:off x="6204162" y="2887312"/>
              <a:ext cx="1188469" cy="285231"/>
            </a:xfrm>
            <a:prstGeom prst="rect">
              <a:avLst/>
            </a:prstGeom>
            <a:grpFill/>
          </p:spPr>
          <p:txBody>
            <a:bodyPr wrap="none" lIns="182880" tIns="146304" rIns="182880" bIns="146304"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2400" dirty="0">
                  <a:gradFill>
                    <a:gsLst>
                      <a:gs pos="2917">
                        <a:schemeClr val="tx1"/>
                      </a:gs>
                      <a:gs pos="30000">
                        <a:schemeClr val="tx1"/>
                      </a:gs>
                    </a:gsLst>
                    <a:lin ang="5400000" scaled="0"/>
                  </a:gradFill>
                  <a:latin typeface="Calibri" panose="020F0502020204030204" pitchFamily="34" charset="0"/>
                  <a:cs typeface="Calibri" panose="020F0502020204030204" pitchFamily="34" charset="0"/>
                </a:rPr>
                <a:t>Analytics API</a:t>
              </a:r>
            </a:p>
          </p:txBody>
        </p:sp>
      </p:grpSp>
      <p:grpSp>
        <p:nvGrpSpPr>
          <p:cNvPr id="120" name="Group 119">
            <a:extLst>
              <a:ext uri="{FF2B5EF4-FFF2-40B4-BE49-F238E27FC236}">
                <a16:creationId xmlns:a16="http://schemas.microsoft.com/office/drawing/2014/main" id="{E940A733-3C6D-0D48-8CD3-2F83982BC7B7}"/>
              </a:ext>
            </a:extLst>
          </p:cNvPr>
          <p:cNvGrpSpPr/>
          <p:nvPr/>
        </p:nvGrpSpPr>
        <p:grpSpPr>
          <a:xfrm>
            <a:off x="6545114" y="3709874"/>
            <a:ext cx="920794" cy="608757"/>
            <a:chOff x="6845279" y="4012699"/>
            <a:chExt cx="744462" cy="504641"/>
          </a:xfrm>
        </p:grpSpPr>
        <p:pic>
          <p:nvPicPr>
            <p:cNvPr id="118" name="Picture 117">
              <a:extLst>
                <a:ext uri="{FF2B5EF4-FFF2-40B4-BE49-F238E27FC236}">
                  <a16:creationId xmlns:a16="http://schemas.microsoft.com/office/drawing/2014/main" id="{8EB0ACDB-FC36-1B40-AE7A-7B64E9E63AB6}"/>
                </a:ext>
              </a:extLst>
            </p:cNvPr>
            <p:cNvPicPr>
              <a:picLocks noChangeAspect="1"/>
            </p:cNvPicPr>
            <p:nvPr/>
          </p:nvPicPr>
          <p:blipFill>
            <a:blip r:embed="rId3"/>
            <a:stretch>
              <a:fillRect/>
            </a:stretch>
          </p:blipFill>
          <p:spPr>
            <a:xfrm>
              <a:off x="6845279" y="4012699"/>
              <a:ext cx="504641" cy="504641"/>
            </a:xfrm>
            <a:prstGeom prst="rect">
              <a:avLst/>
            </a:prstGeom>
          </p:spPr>
        </p:pic>
        <p:sp>
          <p:nvSpPr>
            <p:cNvPr id="119" name="TextBox 118">
              <a:extLst>
                <a:ext uri="{FF2B5EF4-FFF2-40B4-BE49-F238E27FC236}">
                  <a16:creationId xmlns:a16="http://schemas.microsoft.com/office/drawing/2014/main" id="{9FB2A304-F2A4-694D-A1AE-2242721B62ED}"/>
                </a:ext>
              </a:extLst>
            </p:cNvPr>
            <p:cNvSpPr txBox="1"/>
            <p:nvPr/>
          </p:nvSpPr>
          <p:spPr>
            <a:xfrm>
              <a:off x="7239965" y="4062918"/>
              <a:ext cx="349776" cy="369332"/>
            </a:xfrm>
            <a:prstGeom prst="rect">
              <a:avLst/>
            </a:prstGeom>
            <a:noFill/>
          </p:spPr>
          <p:txBody>
            <a:bodyPr wrap="none" rtlCol="0">
              <a:spAutoFit/>
            </a:bodyPr>
            <a:lstStyle/>
            <a:p>
              <a:r>
                <a:rPr lang="en-US" dirty="0"/>
                <a:t>%</a:t>
              </a:r>
            </a:p>
          </p:txBody>
        </p:sp>
      </p:grpSp>
      <p:sp>
        <p:nvSpPr>
          <p:cNvPr id="111" name="Rectangle 110">
            <a:extLst>
              <a:ext uri="{FF2B5EF4-FFF2-40B4-BE49-F238E27FC236}">
                <a16:creationId xmlns:a16="http://schemas.microsoft.com/office/drawing/2014/main" id="{855762C5-1D92-1A43-BAD6-E9E8A8501B20}"/>
              </a:ext>
            </a:extLst>
          </p:cNvPr>
          <p:cNvSpPr/>
          <p:nvPr/>
        </p:nvSpPr>
        <p:spPr bwMode="auto">
          <a:xfrm>
            <a:off x="6444829" y="4554672"/>
            <a:ext cx="4614400" cy="893476"/>
          </a:xfrm>
          <a:prstGeom prst="rect">
            <a:avLst/>
          </a:prstGeom>
          <a:solidFill>
            <a:schemeClr val="bg1"/>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12" name="TextBox 27">
            <a:extLst>
              <a:ext uri="{FF2B5EF4-FFF2-40B4-BE49-F238E27FC236}">
                <a16:creationId xmlns:a16="http://schemas.microsoft.com/office/drawing/2014/main" id="{0F49F6DA-19C4-C548-A32D-25BBCA511BDA}"/>
              </a:ext>
            </a:extLst>
          </p:cNvPr>
          <p:cNvSpPr txBox="1"/>
          <p:nvPr/>
        </p:nvSpPr>
        <p:spPr>
          <a:xfrm>
            <a:off x="7641182" y="4704797"/>
            <a:ext cx="1758720" cy="627864"/>
          </a:xfrm>
          <a:prstGeom prst="rect">
            <a:avLst/>
          </a:prstGeom>
          <a:noFill/>
        </p:spPr>
        <p:txBody>
          <a:bodyPr wrap="square" lIns="182880" tIns="146304" rIns="182880" bIns="146304" rtlCol="0" anchor="ct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90000"/>
              </a:lnSpc>
              <a:spcAft>
                <a:spcPts val="600"/>
              </a:spcAft>
            </a:pPr>
            <a:r>
              <a:rPr lang="en-US" sz="2400" dirty="0">
                <a:gradFill>
                  <a:gsLst>
                    <a:gs pos="2917">
                      <a:schemeClr val="tx1"/>
                    </a:gs>
                    <a:gs pos="30000">
                      <a:schemeClr val="tx1"/>
                    </a:gs>
                  </a:gsLst>
                  <a:lin ang="5400000" scaled="0"/>
                </a:gradFill>
              </a:rPr>
              <a:t> </a:t>
            </a:r>
            <a:r>
              <a:rPr lang="en-US" sz="2400" dirty="0">
                <a:gradFill>
                  <a:gsLst>
                    <a:gs pos="2917">
                      <a:schemeClr val="tx1"/>
                    </a:gs>
                    <a:gs pos="30000">
                      <a:schemeClr val="tx1"/>
                    </a:gs>
                  </a:gsLst>
                  <a:lin ang="5400000" scaled="0"/>
                </a:gradFill>
                <a:latin typeface="Calibri" panose="020F0502020204030204" pitchFamily="34" charset="0"/>
                <a:cs typeface="Calibri" panose="020F0502020204030204" pitchFamily="34" charset="0"/>
              </a:rPr>
              <a:t>Data Store</a:t>
            </a:r>
          </a:p>
        </p:txBody>
      </p:sp>
      <p:grpSp>
        <p:nvGrpSpPr>
          <p:cNvPr id="130" name="Group 129">
            <a:extLst>
              <a:ext uri="{FF2B5EF4-FFF2-40B4-BE49-F238E27FC236}">
                <a16:creationId xmlns:a16="http://schemas.microsoft.com/office/drawing/2014/main" id="{B86FA0A2-6970-EF45-90FA-371EE14CA1DD}"/>
              </a:ext>
            </a:extLst>
          </p:cNvPr>
          <p:cNvGrpSpPr/>
          <p:nvPr/>
        </p:nvGrpSpPr>
        <p:grpSpPr>
          <a:xfrm>
            <a:off x="6475707" y="4678917"/>
            <a:ext cx="819546" cy="710799"/>
            <a:chOff x="6731596" y="4875249"/>
            <a:chExt cx="662605" cy="589231"/>
          </a:xfrm>
        </p:grpSpPr>
        <p:pic>
          <p:nvPicPr>
            <p:cNvPr id="127" name="Picture 126">
              <a:extLst>
                <a:ext uri="{FF2B5EF4-FFF2-40B4-BE49-F238E27FC236}">
                  <a16:creationId xmlns:a16="http://schemas.microsoft.com/office/drawing/2014/main" id="{AECB53F2-2C1C-584F-B3EB-7E2605FDF66A}"/>
                </a:ext>
              </a:extLst>
            </p:cNvPr>
            <p:cNvPicPr>
              <a:picLocks noChangeAspect="1"/>
            </p:cNvPicPr>
            <p:nvPr/>
          </p:nvPicPr>
          <p:blipFill>
            <a:blip r:embed="rId3"/>
            <a:stretch>
              <a:fillRect/>
            </a:stretch>
          </p:blipFill>
          <p:spPr>
            <a:xfrm>
              <a:off x="6731596" y="4875252"/>
              <a:ext cx="357805" cy="357805"/>
            </a:xfrm>
            <a:prstGeom prst="rect">
              <a:avLst/>
            </a:prstGeom>
          </p:spPr>
        </p:pic>
        <p:pic>
          <p:nvPicPr>
            <p:cNvPr id="128" name="Picture 127">
              <a:extLst>
                <a:ext uri="{FF2B5EF4-FFF2-40B4-BE49-F238E27FC236}">
                  <a16:creationId xmlns:a16="http://schemas.microsoft.com/office/drawing/2014/main" id="{A2A1701E-DF2D-BF43-A5D5-D7B237649D72}"/>
                </a:ext>
              </a:extLst>
            </p:cNvPr>
            <p:cNvPicPr>
              <a:picLocks noChangeAspect="1"/>
            </p:cNvPicPr>
            <p:nvPr/>
          </p:nvPicPr>
          <p:blipFill>
            <a:blip r:embed="rId3"/>
            <a:stretch>
              <a:fillRect/>
            </a:stretch>
          </p:blipFill>
          <p:spPr>
            <a:xfrm>
              <a:off x="6861418" y="5106675"/>
              <a:ext cx="357805" cy="357805"/>
            </a:xfrm>
            <a:prstGeom prst="rect">
              <a:avLst/>
            </a:prstGeom>
          </p:spPr>
        </p:pic>
        <p:pic>
          <p:nvPicPr>
            <p:cNvPr id="129" name="Picture 128">
              <a:extLst>
                <a:ext uri="{FF2B5EF4-FFF2-40B4-BE49-F238E27FC236}">
                  <a16:creationId xmlns:a16="http://schemas.microsoft.com/office/drawing/2014/main" id="{F3539DD3-37ED-084A-ABC8-22E59DF35211}"/>
                </a:ext>
              </a:extLst>
            </p:cNvPr>
            <p:cNvPicPr>
              <a:picLocks noChangeAspect="1"/>
            </p:cNvPicPr>
            <p:nvPr/>
          </p:nvPicPr>
          <p:blipFill>
            <a:blip r:embed="rId3"/>
            <a:stretch>
              <a:fillRect/>
            </a:stretch>
          </p:blipFill>
          <p:spPr>
            <a:xfrm>
              <a:off x="7036396" y="4875249"/>
              <a:ext cx="357805" cy="357805"/>
            </a:xfrm>
            <a:prstGeom prst="rect">
              <a:avLst/>
            </a:prstGeom>
          </p:spPr>
        </p:pic>
      </p:grpSp>
    </p:spTree>
    <p:extLst>
      <p:ext uri="{BB962C8B-B14F-4D97-AF65-F5344CB8AC3E}">
        <p14:creationId xmlns:p14="http://schemas.microsoft.com/office/powerpoint/2010/main" val="3080231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89"/>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17"/>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9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92"/>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1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120"/>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1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6DCA6-F203-0242-B6FC-0C717F00B7B8}"/>
              </a:ext>
            </a:extLst>
          </p:cNvPr>
          <p:cNvSpPr>
            <a:spLocks noGrp="1"/>
          </p:cNvSpPr>
          <p:nvPr>
            <p:ph type="title"/>
          </p:nvPr>
        </p:nvSpPr>
        <p:spPr/>
        <p:txBody>
          <a:bodyPr/>
          <a:lstStyle/>
          <a:p>
            <a:r>
              <a:rPr lang="en-US" dirty="0">
                <a:cs typeface="Calibri" panose="020F0502020204030204" pitchFamily="34" charset="0"/>
              </a:rPr>
              <a:t>Technology spanning applications</a:t>
            </a:r>
            <a:endParaRPr lang="en-US" dirty="0"/>
          </a:p>
        </p:txBody>
      </p:sp>
      <p:sp>
        <p:nvSpPr>
          <p:cNvPr id="3" name="Content Placeholder 2">
            <a:extLst>
              <a:ext uri="{FF2B5EF4-FFF2-40B4-BE49-F238E27FC236}">
                <a16:creationId xmlns:a16="http://schemas.microsoft.com/office/drawing/2014/main" id="{473E42E3-6BEF-104E-B19B-EEA5ED5879E2}"/>
              </a:ext>
            </a:extLst>
          </p:cNvPr>
          <p:cNvSpPr>
            <a:spLocks noGrp="1"/>
          </p:cNvSpPr>
          <p:nvPr>
            <p:ph idx="1"/>
          </p:nvPr>
        </p:nvSpPr>
        <p:spPr/>
        <p:txBody>
          <a:bodyPr/>
          <a:lstStyle/>
          <a:p>
            <a:pPr marL="0" indent="0">
              <a:buNone/>
            </a:pPr>
            <a:r>
              <a:rPr lang="en-US" dirty="0">
                <a:latin typeface="Calibri" panose="020F0502020204030204" pitchFamily="34" charset="0"/>
                <a:cs typeface="Calibri" panose="020F0502020204030204" pitchFamily="34" charset="0"/>
              </a:rPr>
              <a:t>A single application can be built / deployed across a diverse technical stack (Kubernetes, functions, hosted data store, etc.). </a:t>
            </a:r>
          </a:p>
          <a:p>
            <a:pPr marL="0" indent="0">
              <a:buNone/>
            </a:pPr>
            <a:endParaRPr lang="en-US" dirty="0">
              <a:latin typeface="Calibri" panose="020F0502020204030204" pitchFamily="34" charset="0"/>
              <a:cs typeface="Calibri" panose="020F0502020204030204" pitchFamily="34" charset="0"/>
            </a:endParaRPr>
          </a:p>
          <a:p>
            <a:pPr marL="0" indent="0">
              <a:buNone/>
            </a:pPr>
            <a:r>
              <a:rPr lang="en-US" dirty="0">
                <a:latin typeface="Calibri" panose="020F0502020204030204" pitchFamily="34" charset="0"/>
                <a:cs typeface="Calibri" panose="020F0502020204030204" pitchFamily="34" charset="0"/>
              </a:rPr>
              <a:t>Deployment and management challenges</a:t>
            </a:r>
          </a:p>
          <a:p>
            <a:pPr marL="571500" lvl="1" indent="-342900">
              <a:buFontTx/>
              <a:buChar char="-"/>
            </a:pPr>
            <a:r>
              <a:rPr lang="en-US" sz="2800" dirty="0">
                <a:latin typeface="Calibri" panose="020F0502020204030204" pitchFamily="34" charset="0"/>
                <a:cs typeface="Calibri" panose="020F0502020204030204" pitchFamily="34" charset="0"/>
              </a:rPr>
              <a:t>Multiple deployment routines</a:t>
            </a:r>
          </a:p>
          <a:p>
            <a:pPr marL="571500" lvl="1" indent="-342900">
              <a:buFontTx/>
              <a:buChar char="-"/>
            </a:pPr>
            <a:r>
              <a:rPr lang="en-US" sz="2800" dirty="0">
                <a:latin typeface="Calibri" panose="020F0502020204030204" pitchFamily="34" charset="0"/>
                <a:cs typeface="Calibri" panose="020F0502020204030204" pitchFamily="34" charset="0"/>
              </a:rPr>
              <a:t>Multiple management tools</a:t>
            </a:r>
          </a:p>
          <a:p>
            <a:pPr marL="571500" lvl="1" indent="-342900">
              <a:buFontTx/>
              <a:buChar char="-"/>
            </a:pPr>
            <a:r>
              <a:rPr lang="en-US" sz="2800" dirty="0">
                <a:latin typeface="Calibri" panose="020F0502020204030204" pitchFamily="34" charset="0"/>
                <a:cs typeface="Calibri" panose="020F0502020204030204" pitchFamily="34" charset="0"/>
              </a:rPr>
              <a:t>Secrets management</a:t>
            </a:r>
          </a:p>
          <a:p>
            <a:pPr marL="571500" lvl="1" indent="-342900">
              <a:buFontTx/>
              <a:buChar char="-"/>
            </a:pPr>
            <a:r>
              <a:rPr lang="en-US" sz="2800" dirty="0">
                <a:latin typeface="Calibri" panose="020F0502020204030204" pitchFamily="34" charset="0"/>
                <a:cs typeface="Calibri" panose="020F0502020204030204" pitchFamily="34" charset="0"/>
              </a:rPr>
              <a:t>Instance management</a:t>
            </a:r>
          </a:p>
          <a:p>
            <a:pPr marL="0" indent="0">
              <a:buNone/>
            </a:pPr>
            <a:endParaRPr lang="en-US" dirty="0"/>
          </a:p>
        </p:txBody>
      </p:sp>
    </p:spTree>
    <p:extLst>
      <p:ext uri="{BB962C8B-B14F-4D97-AF65-F5344CB8AC3E}">
        <p14:creationId xmlns:p14="http://schemas.microsoft.com/office/powerpoint/2010/main" val="13687550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CA0DF-984B-A542-9ED2-14F2CBED62FF}"/>
              </a:ext>
            </a:extLst>
          </p:cNvPr>
          <p:cNvSpPr>
            <a:spLocks noGrp="1"/>
          </p:cNvSpPr>
          <p:nvPr>
            <p:ph type="title"/>
          </p:nvPr>
        </p:nvSpPr>
        <p:spPr/>
        <p:txBody>
          <a:bodyPr/>
          <a:lstStyle/>
          <a:p>
            <a:r>
              <a:rPr lang="en-US" dirty="0"/>
              <a:t>Kubernetes</a:t>
            </a:r>
          </a:p>
        </p:txBody>
      </p:sp>
      <p:sp>
        <p:nvSpPr>
          <p:cNvPr id="3" name="Content Placeholder 2">
            <a:extLst>
              <a:ext uri="{FF2B5EF4-FFF2-40B4-BE49-F238E27FC236}">
                <a16:creationId xmlns:a16="http://schemas.microsoft.com/office/drawing/2014/main" id="{DEC04C17-C0F1-5043-A30D-0ADA4DFD3D10}"/>
              </a:ext>
            </a:extLst>
          </p:cNvPr>
          <p:cNvSpPr>
            <a:spLocks noGrp="1"/>
          </p:cNvSpPr>
          <p:nvPr>
            <p:ph idx="1"/>
          </p:nvPr>
        </p:nvSpPr>
        <p:spPr/>
        <p:txBody>
          <a:bodyPr/>
          <a:lstStyle/>
          <a:p>
            <a:pPr marL="0" indent="0">
              <a:buNone/>
            </a:pPr>
            <a:r>
              <a:rPr lang="en-US" sz="3200" dirty="0">
                <a:latin typeface="Calibri" panose="020F0502020204030204" pitchFamily="34" charset="0"/>
                <a:cs typeface="Calibri" panose="020F0502020204030204" pitchFamily="34" charset="0"/>
              </a:rPr>
              <a:t>Platform on which to run applications, SaaS, and PaaS solutions ++ .</a:t>
            </a:r>
          </a:p>
          <a:p>
            <a:pPr marL="0" indent="0">
              <a:buNone/>
            </a:pPr>
            <a:endParaRPr lang="en-US" sz="3600" dirty="0">
              <a:latin typeface="Calibri" panose="020F0502020204030204" pitchFamily="34" charset="0"/>
              <a:cs typeface="Calibri" panose="020F0502020204030204" pitchFamily="34" charset="0"/>
            </a:endParaRPr>
          </a:p>
          <a:p>
            <a:pPr>
              <a:buFontTx/>
              <a:buChar char="-"/>
            </a:pPr>
            <a:r>
              <a:rPr lang="en-US" dirty="0">
                <a:latin typeface="Calibri" panose="020F0502020204030204" pitchFamily="34" charset="0"/>
                <a:cs typeface="Calibri" panose="020F0502020204030204" pitchFamily="34" charset="0"/>
              </a:rPr>
              <a:t>API allows for custom integrations (CRDs, API Extension)</a:t>
            </a:r>
          </a:p>
          <a:p>
            <a:pPr>
              <a:buFontTx/>
              <a:buChar char="-"/>
            </a:pPr>
            <a:r>
              <a:rPr lang="en-US" dirty="0">
                <a:latin typeface="Calibri" panose="020F0502020204030204" pitchFamily="34" charset="0"/>
                <a:cs typeface="Calibri" panose="020F0502020204030204" pitchFamily="34" charset="0"/>
              </a:rPr>
              <a:t>Runtime for building and managing applications</a:t>
            </a:r>
          </a:p>
          <a:p>
            <a:pPr>
              <a:buFontTx/>
              <a:buChar char="-"/>
            </a:pPr>
            <a:r>
              <a:rPr lang="en-US" dirty="0">
                <a:latin typeface="Calibri" panose="020F0502020204030204" pitchFamily="34" charset="0"/>
                <a:cs typeface="Calibri" panose="020F0502020204030204" pitchFamily="34" charset="0"/>
              </a:rPr>
              <a:t>So, how can Kubernetes integrate with cloud providers?</a:t>
            </a:r>
          </a:p>
          <a:p>
            <a:pPr marL="0" indent="0">
              <a:buNone/>
            </a:pPr>
            <a:endParaRPr lang="en-US" dirty="0"/>
          </a:p>
        </p:txBody>
      </p:sp>
    </p:spTree>
    <p:extLst>
      <p:ext uri="{BB962C8B-B14F-4D97-AF65-F5344CB8AC3E}">
        <p14:creationId xmlns:p14="http://schemas.microsoft.com/office/powerpoint/2010/main" val="18675997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51E69-9506-094C-BF1B-ED637FFEF4FC}"/>
              </a:ext>
            </a:extLst>
          </p:cNvPr>
          <p:cNvSpPr>
            <a:spLocks noGrp="1"/>
          </p:cNvSpPr>
          <p:nvPr>
            <p:ph type="title"/>
          </p:nvPr>
        </p:nvSpPr>
        <p:spPr/>
        <p:txBody>
          <a:bodyPr/>
          <a:lstStyle/>
          <a:p>
            <a:r>
              <a:rPr lang="en-US" dirty="0">
                <a:cs typeface="Calibri" panose="020F0502020204030204" pitchFamily="34" charset="0"/>
              </a:rPr>
              <a:t>Open Service Broker</a:t>
            </a:r>
            <a:endParaRPr lang="en-US" dirty="0"/>
          </a:p>
        </p:txBody>
      </p:sp>
      <p:sp>
        <p:nvSpPr>
          <p:cNvPr id="3" name="Content Placeholder 2">
            <a:extLst>
              <a:ext uri="{FF2B5EF4-FFF2-40B4-BE49-F238E27FC236}">
                <a16:creationId xmlns:a16="http://schemas.microsoft.com/office/drawing/2014/main" id="{9B585941-F2FE-4143-AA83-A819CA4352D5}"/>
              </a:ext>
            </a:extLst>
          </p:cNvPr>
          <p:cNvSpPr>
            <a:spLocks noGrp="1"/>
          </p:cNvSpPr>
          <p:nvPr>
            <p:ph idx="1"/>
          </p:nvPr>
        </p:nvSpPr>
        <p:spPr/>
        <p:txBody>
          <a:bodyPr/>
          <a:lstStyle/>
          <a:p>
            <a:pPr marL="0" indent="0">
              <a:buNone/>
            </a:pPr>
            <a:r>
              <a:rPr lang="en-US" sz="3200" dirty="0">
                <a:latin typeface="Calibri" panose="020F0502020204030204" pitchFamily="34" charset="0"/>
                <a:cs typeface="Calibri" panose="020F0502020204030204" pitchFamily="34" charset="0"/>
              </a:rPr>
              <a:t>API specification for a standard cloud provider interface.</a:t>
            </a:r>
          </a:p>
          <a:p>
            <a:pPr marL="0" indent="0">
              <a:buNone/>
            </a:pPr>
            <a:endParaRPr lang="en-US" sz="3600" dirty="0">
              <a:latin typeface="Calibri" panose="020F0502020204030204" pitchFamily="34" charset="0"/>
              <a:cs typeface="Calibri" panose="020F0502020204030204" pitchFamily="34" charset="0"/>
            </a:endParaRPr>
          </a:p>
          <a:p>
            <a:pPr>
              <a:buFontTx/>
              <a:buChar char="-"/>
            </a:pPr>
            <a:r>
              <a:rPr lang="en-US" dirty="0">
                <a:latin typeface="Calibri" panose="020F0502020204030204" pitchFamily="34" charset="0"/>
                <a:cs typeface="Calibri" panose="020F0502020204030204" pitchFamily="34" charset="0"/>
              </a:rPr>
              <a:t>Framework for provisioning and accessing managed cloud services</a:t>
            </a:r>
          </a:p>
          <a:p>
            <a:pPr>
              <a:buFontTx/>
              <a:buChar char="-"/>
            </a:pPr>
            <a:r>
              <a:rPr lang="en-US" dirty="0">
                <a:latin typeface="Calibri" panose="020F0502020204030204" pitchFamily="34" charset="0"/>
                <a:cs typeface="Calibri" panose="020F0502020204030204" pitchFamily="34" charset="0"/>
              </a:rPr>
              <a:t>Specifies five operations (provision, bind, unbind, deprovision, update)</a:t>
            </a:r>
            <a:endParaRPr lang="en-US" sz="2400" dirty="0">
              <a:latin typeface="Calibri" panose="020F0502020204030204" pitchFamily="34" charset="0"/>
              <a:cs typeface="Calibri" panose="020F0502020204030204" pitchFamily="34" charset="0"/>
            </a:endParaRPr>
          </a:p>
          <a:p>
            <a:pPr marL="0" indent="0">
              <a:buNone/>
            </a:pPr>
            <a:endParaRPr lang="en-US" dirty="0"/>
          </a:p>
        </p:txBody>
      </p:sp>
      <p:pic>
        <p:nvPicPr>
          <p:cNvPr id="4" name="Picture 3">
            <a:extLst>
              <a:ext uri="{FF2B5EF4-FFF2-40B4-BE49-F238E27FC236}">
                <a16:creationId xmlns:a16="http://schemas.microsoft.com/office/drawing/2014/main" id="{CC900B35-B8CB-E04D-AAAC-51B086E6DD0C}"/>
              </a:ext>
            </a:extLst>
          </p:cNvPr>
          <p:cNvPicPr>
            <a:picLocks noChangeAspect="1"/>
          </p:cNvPicPr>
          <p:nvPr/>
        </p:nvPicPr>
        <p:blipFill>
          <a:blip r:embed="rId3"/>
          <a:stretch>
            <a:fillRect/>
          </a:stretch>
        </p:blipFill>
        <p:spPr>
          <a:xfrm>
            <a:off x="399869" y="5396089"/>
            <a:ext cx="5309052" cy="915811"/>
          </a:xfrm>
          <a:prstGeom prst="rect">
            <a:avLst/>
          </a:prstGeom>
        </p:spPr>
      </p:pic>
      <p:sp>
        <p:nvSpPr>
          <p:cNvPr id="5" name="TextBox 4">
            <a:extLst>
              <a:ext uri="{FF2B5EF4-FFF2-40B4-BE49-F238E27FC236}">
                <a16:creationId xmlns:a16="http://schemas.microsoft.com/office/drawing/2014/main" id="{31FC9626-E31B-E047-8869-354BF647FA94}"/>
              </a:ext>
            </a:extLst>
          </p:cNvPr>
          <p:cNvSpPr txBox="1"/>
          <p:nvPr/>
        </p:nvSpPr>
        <p:spPr>
          <a:xfrm>
            <a:off x="10743536" y="6311900"/>
            <a:ext cx="1220527" cy="369332"/>
          </a:xfrm>
          <a:prstGeom prst="rect">
            <a:avLst/>
          </a:prstGeom>
          <a:noFill/>
        </p:spPr>
        <p:txBody>
          <a:bodyPr wrap="none" rtlCol="0">
            <a:spAutoFit/>
          </a:bodyPr>
          <a:lstStyle/>
          <a:p>
            <a:r>
              <a:rPr lang="en-US" dirty="0"/>
              <a:t>@</a:t>
            </a:r>
            <a:r>
              <a:rPr lang="en-US" dirty="0" err="1"/>
              <a:t>nepeters</a:t>
            </a:r>
            <a:endParaRPr lang="en-US" dirty="0"/>
          </a:p>
        </p:txBody>
      </p:sp>
    </p:spTree>
    <p:extLst>
      <p:ext uri="{BB962C8B-B14F-4D97-AF65-F5344CB8AC3E}">
        <p14:creationId xmlns:p14="http://schemas.microsoft.com/office/powerpoint/2010/main" val="6263734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FEEE3-F768-EE40-8BEF-9DA16B030ACE}"/>
              </a:ext>
            </a:extLst>
          </p:cNvPr>
          <p:cNvSpPr>
            <a:spLocks noGrp="1"/>
          </p:cNvSpPr>
          <p:nvPr>
            <p:ph type="title"/>
          </p:nvPr>
        </p:nvSpPr>
        <p:spPr/>
        <p:txBody>
          <a:bodyPr/>
          <a:lstStyle/>
          <a:p>
            <a:r>
              <a:rPr lang="en-US" dirty="0"/>
              <a:t>Service Brokers</a:t>
            </a:r>
          </a:p>
        </p:txBody>
      </p:sp>
      <p:sp>
        <p:nvSpPr>
          <p:cNvPr id="3" name="Content Placeholder 2">
            <a:extLst>
              <a:ext uri="{FF2B5EF4-FFF2-40B4-BE49-F238E27FC236}">
                <a16:creationId xmlns:a16="http://schemas.microsoft.com/office/drawing/2014/main" id="{EBFE942C-4E2C-BA40-A265-2A685D438ABC}"/>
              </a:ext>
            </a:extLst>
          </p:cNvPr>
          <p:cNvSpPr>
            <a:spLocks noGrp="1"/>
          </p:cNvSpPr>
          <p:nvPr>
            <p:ph idx="1"/>
          </p:nvPr>
        </p:nvSpPr>
        <p:spPr/>
        <p:txBody>
          <a:bodyPr/>
          <a:lstStyle/>
          <a:p>
            <a:pPr marL="0" indent="0">
              <a:buNone/>
            </a:pPr>
            <a:r>
              <a:rPr lang="en-US" dirty="0"/>
              <a:t>Open Service Broker compliant API for specific cloud providers and others managed services.</a:t>
            </a:r>
          </a:p>
          <a:p>
            <a:pPr marL="0" indent="0">
              <a:buNone/>
            </a:pPr>
            <a:endParaRPr lang="en-US" dirty="0"/>
          </a:p>
          <a:p>
            <a:pPr marL="0" indent="0">
              <a:buNone/>
            </a:pPr>
            <a:r>
              <a:rPr lang="en-US" dirty="0"/>
              <a:t>Azure - </a:t>
            </a:r>
            <a:r>
              <a:rPr lang="en-US" dirty="0">
                <a:hlinkClick r:id="rId2"/>
              </a:rPr>
              <a:t>https://github.com/Azure/open-service-broker-azure</a:t>
            </a:r>
            <a:endParaRPr lang="en-US" dirty="0"/>
          </a:p>
          <a:p>
            <a:pPr marL="0" indent="0">
              <a:buNone/>
            </a:pPr>
            <a:endParaRPr lang="en-US" dirty="0"/>
          </a:p>
          <a:p>
            <a:pPr marL="0" indent="0">
              <a:buNone/>
            </a:pPr>
            <a:r>
              <a:rPr lang="en-US" dirty="0"/>
              <a:t>AWS - </a:t>
            </a:r>
            <a:r>
              <a:rPr lang="en-US" dirty="0">
                <a:hlinkClick r:id="rId3"/>
              </a:rPr>
              <a:t>https://github.com/awslabs/aws-servicebroker/</a:t>
            </a:r>
            <a:r>
              <a:rPr lang="en-US" dirty="0"/>
              <a:t> </a:t>
            </a:r>
          </a:p>
          <a:p>
            <a:pPr marL="0" indent="0">
              <a:buNone/>
            </a:pPr>
            <a:endParaRPr lang="en-US" dirty="0"/>
          </a:p>
          <a:p>
            <a:pPr marL="0" indent="0">
              <a:buNone/>
            </a:pPr>
            <a:r>
              <a:rPr lang="en-US" dirty="0"/>
              <a:t>Google Cloud - </a:t>
            </a:r>
            <a:r>
              <a:rPr lang="en-US" dirty="0">
                <a:hlinkClick r:id="rId4"/>
              </a:rPr>
              <a:t>https://cloud.google.com/kubernetes-engine/docs/concepts/google-cloud-platform-service-broker</a:t>
            </a:r>
            <a:r>
              <a:rPr lang="en-US" dirty="0"/>
              <a:t> </a:t>
            </a:r>
          </a:p>
        </p:txBody>
      </p:sp>
    </p:spTree>
    <p:extLst>
      <p:ext uri="{BB962C8B-B14F-4D97-AF65-F5344CB8AC3E}">
        <p14:creationId xmlns:p14="http://schemas.microsoft.com/office/powerpoint/2010/main" val="14350360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6D782-D772-514F-B13B-E0A2D701B56B}"/>
              </a:ext>
            </a:extLst>
          </p:cNvPr>
          <p:cNvSpPr>
            <a:spLocks noGrp="1"/>
          </p:cNvSpPr>
          <p:nvPr>
            <p:ph type="title"/>
          </p:nvPr>
        </p:nvSpPr>
        <p:spPr/>
        <p:txBody>
          <a:bodyPr/>
          <a:lstStyle/>
          <a:p>
            <a:r>
              <a:rPr lang="en-US" dirty="0">
                <a:cs typeface="Calibri" panose="020F0502020204030204" pitchFamily="34" charset="0"/>
              </a:rPr>
              <a:t>Kubernetes Service Catalog</a:t>
            </a:r>
            <a:endParaRPr lang="en-US" dirty="0"/>
          </a:p>
        </p:txBody>
      </p:sp>
      <p:sp>
        <p:nvSpPr>
          <p:cNvPr id="3" name="Content Placeholder 2">
            <a:extLst>
              <a:ext uri="{FF2B5EF4-FFF2-40B4-BE49-F238E27FC236}">
                <a16:creationId xmlns:a16="http://schemas.microsoft.com/office/drawing/2014/main" id="{007B9C01-53A8-AA49-A093-A7144CC08ADE}"/>
              </a:ext>
            </a:extLst>
          </p:cNvPr>
          <p:cNvSpPr>
            <a:spLocks noGrp="1"/>
          </p:cNvSpPr>
          <p:nvPr>
            <p:ph idx="1"/>
          </p:nvPr>
        </p:nvSpPr>
        <p:spPr/>
        <p:txBody>
          <a:bodyPr>
            <a:normAutofit/>
          </a:bodyPr>
          <a:lstStyle/>
          <a:p>
            <a:pPr marL="0" indent="0">
              <a:buNone/>
            </a:pPr>
            <a:r>
              <a:rPr lang="en-US" dirty="0">
                <a:latin typeface="Calibri" panose="020F0502020204030204" pitchFamily="34" charset="0"/>
                <a:cs typeface="Calibri" panose="020F0502020204030204" pitchFamily="34" charset="0"/>
              </a:rPr>
              <a:t>Enlightens Kubernetes so that it ”speaks” Open Service Broker.</a:t>
            </a:r>
          </a:p>
          <a:p>
            <a:pPr marL="0" indent="0">
              <a:buNone/>
            </a:pPr>
            <a:endParaRPr lang="en-US" dirty="0">
              <a:latin typeface="Calibri" panose="020F0502020204030204" pitchFamily="34" charset="0"/>
              <a:cs typeface="Calibri" panose="020F0502020204030204" pitchFamily="34" charset="0"/>
            </a:endParaRPr>
          </a:p>
          <a:p>
            <a:pPr marL="0" indent="0">
              <a:buNone/>
            </a:pPr>
            <a:r>
              <a:rPr lang="en-US" dirty="0">
                <a:latin typeface="Calibri" panose="020F0502020204030204" pitchFamily="34" charset="0"/>
                <a:cs typeface="Calibri" panose="020F0502020204030204" pitchFamily="34" charset="0"/>
              </a:rPr>
              <a:t>Adds five new types to Kubernetes</a:t>
            </a:r>
          </a:p>
          <a:p>
            <a:pPr lvl="1">
              <a:buFontTx/>
              <a:buChar char="-"/>
            </a:pPr>
            <a:r>
              <a:rPr lang="en-US" sz="2800" dirty="0" err="1">
                <a:latin typeface="Calibri" panose="020F0502020204030204" pitchFamily="34" charset="0"/>
                <a:cs typeface="Calibri" panose="020F0502020204030204" pitchFamily="34" charset="0"/>
              </a:rPr>
              <a:t>ClusterServiceBroker</a:t>
            </a:r>
            <a:endParaRPr lang="en-US" sz="2800" dirty="0">
              <a:latin typeface="Calibri" panose="020F0502020204030204" pitchFamily="34" charset="0"/>
              <a:cs typeface="Calibri" panose="020F0502020204030204" pitchFamily="34" charset="0"/>
            </a:endParaRPr>
          </a:p>
          <a:p>
            <a:pPr lvl="1">
              <a:buFontTx/>
              <a:buChar char="-"/>
            </a:pPr>
            <a:r>
              <a:rPr lang="en-US" sz="2800" dirty="0" err="1">
                <a:latin typeface="Calibri" panose="020F0502020204030204" pitchFamily="34" charset="0"/>
                <a:cs typeface="Calibri" panose="020F0502020204030204" pitchFamily="34" charset="0"/>
              </a:rPr>
              <a:t>ClusterServiceClass</a:t>
            </a:r>
            <a:endParaRPr lang="en-US" sz="2800" dirty="0">
              <a:latin typeface="Calibri" panose="020F0502020204030204" pitchFamily="34" charset="0"/>
              <a:cs typeface="Calibri" panose="020F0502020204030204" pitchFamily="34" charset="0"/>
            </a:endParaRPr>
          </a:p>
          <a:p>
            <a:pPr lvl="1">
              <a:buFontTx/>
              <a:buChar char="-"/>
            </a:pPr>
            <a:r>
              <a:rPr lang="en-US" sz="2800" dirty="0" err="1">
                <a:latin typeface="Calibri" panose="020F0502020204030204" pitchFamily="34" charset="0"/>
                <a:cs typeface="Calibri" panose="020F0502020204030204" pitchFamily="34" charset="0"/>
              </a:rPr>
              <a:t>ClusterServicePlan</a:t>
            </a:r>
            <a:endParaRPr lang="en-US" sz="2800" dirty="0">
              <a:latin typeface="Calibri" panose="020F0502020204030204" pitchFamily="34" charset="0"/>
              <a:cs typeface="Calibri" panose="020F0502020204030204" pitchFamily="34" charset="0"/>
            </a:endParaRPr>
          </a:p>
          <a:p>
            <a:pPr lvl="1">
              <a:buFontTx/>
              <a:buChar char="-"/>
            </a:pPr>
            <a:r>
              <a:rPr lang="en-US" sz="2800" dirty="0">
                <a:latin typeface="Calibri" panose="020F0502020204030204" pitchFamily="34" charset="0"/>
                <a:cs typeface="Calibri" panose="020F0502020204030204" pitchFamily="34" charset="0"/>
              </a:rPr>
              <a:t>ServiceInstance</a:t>
            </a:r>
          </a:p>
          <a:p>
            <a:pPr lvl="1">
              <a:buFontTx/>
              <a:buChar char="-"/>
            </a:pPr>
            <a:r>
              <a:rPr lang="en-US" sz="2800" dirty="0" err="1">
                <a:latin typeface="Calibri" panose="020F0502020204030204" pitchFamily="34" charset="0"/>
                <a:cs typeface="Calibri" panose="020F0502020204030204" pitchFamily="34" charset="0"/>
              </a:rPr>
              <a:t>ServiceBinding</a:t>
            </a:r>
            <a:endParaRPr lang="en-US" sz="2800" dirty="0">
              <a:latin typeface="Calibri" panose="020F0502020204030204" pitchFamily="34" charset="0"/>
              <a:cs typeface="Calibri" panose="020F0502020204030204" pitchFamily="34" charset="0"/>
            </a:endParaRPr>
          </a:p>
          <a:p>
            <a:pPr marL="0" indent="0">
              <a:buNone/>
            </a:pPr>
            <a:endParaRPr lang="en-US" dirty="0"/>
          </a:p>
        </p:txBody>
      </p:sp>
    </p:spTree>
    <p:extLst>
      <p:ext uri="{BB962C8B-B14F-4D97-AF65-F5344CB8AC3E}">
        <p14:creationId xmlns:p14="http://schemas.microsoft.com/office/powerpoint/2010/main" val="24398397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66CA2-CF87-7946-9C7F-9DE74A6629A5}"/>
              </a:ext>
            </a:extLst>
          </p:cNvPr>
          <p:cNvSpPr>
            <a:spLocks noGrp="1"/>
          </p:cNvSpPr>
          <p:nvPr>
            <p:ph type="title"/>
          </p:nvPr>
        </p:nvSpPr>
        <p:spPr/>
        <p:txBody>
          <a:bodyPr/>
          <a:lstStyle/>
          <a:p>
            <a:r>
              <a:rPr lang="en-US" dirty="0"/>
              <a:t>How do these components line up</a:t>
            </a:r>
          </a:p>
        </p:txBody>
      </p:sp>
      <p:grpSp>
        <p:nvGrpSpPr>
          <p:cNvPr id="16" name="Group 15">
            <a:extLst>
              <a:ext uri="{FF2B5EF4-FFF2-40B4-BE49-F238E27FC236}">
                <a16:creationId xmlns:a16="http://schemas.microsoft.com/office/drawing/2014/main" id="{781BAA16-9D2F-C844-B234-EA18A9937F48}"/>
              </a:ext>
            </a:extLst>
          </p:cNvPr>
          <p:cNvGrpSpPr/>
          <p:nvPr/>
        </p:nvGrpSpPr>
        <p:grpSpPr>
          <a:xfrm>
            <a:off x="2408380" y="2324100"/>
            <a:ext cx="1816100" cy="3581400"/>
            <a:chOff x="2362200" y="2324100"/>
            <a:chExt cx="1816100" cy="3581400"/>
          </a:xfrm>
        </p:grpSpPr>
        <p:sp>
          <p:nvSpPr>
            <p:cNvPr id="4" name="Rectangle 3">
              <a:extLst>
                <a:ext uri="{FF2B5EF4-FFF2-40B4-BE49-F238E27FC236}">
                  <a16:creationId xmlns:a16="http://schemas.microsoft.com/office/drawing/2014/main" id="{28D6D507-6208-C84F-AD20-2B36AB536ACC}"/>
                </a:ext>
              </a:extLst>
            </p:cNvPr>
            <p:cNvSpPr/>
            <p:nvPr/>
          </p:nvSpPr>
          <p:spPr>
            <a:xfrm>
              <a:off x="2362200" y="2324100"/>
              <a:ext cx="1816100" cy="3581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DEC6742-2ED5-374B-8737-1A71FF5EDE81}"/>
                </a:ext>
              </a:extLst>
            </p:cNvPr>
            <p:cNvSpPr txBox="1"/>
            <p:nvPr/>
          </p:nvSpPr>
          <p:spPr>
            <a:xfrm>
              <a:off x="2430218" y="2474259"/>
              <a:ext cx="1611723" cy="646331"/>
            </a:xfrm>
            <a:prstGeom prst="rect">
              <a:avLst/>
            </a:prstGeom>
            <a:noFill/>
          </p:spPr>
          <p:txBody>
            <a:bodyPr wrap="none" rtlCol="0">
              <a:spAutoFit/>
            </a:bodyPr>
            <a:lstStyle/>
            <a:p>
              <a:pPr algn="ctr"/>
              <a:r>
                <a:rPr lang="en-US" dirty="0"/>
                <a:t>Kubernetes</a:t>
              </a:r>
            </a:p>
            <a:p>
              <a:pPr algn="ctr"/>
              <a:r>
                <a:rPr lang="en-US" dirty="0"/>
                <a:t>Service Catalog</a:t>
              </a:r>
            </a:p>
          </p:txBody>
        </p:sp>
      </p:grpSp>
      <p:grpSp>
        <p:nvGrpSpPr>
          <p:cNvPr id="17" name="Group 16">
            <a:extLst>
              <a:ext uri="{FF2B5EF4-FFF2-40B4-BE49-F238E27FC236}">
                <a16:creationId xmlns:a16="http://schemas.microsoft.com/office/drawing/2014/main" id="{5B017AFD-EE78-B847-82B9-8D9B7379E4FA}"/>
              </a:ext>
            </a:extLst>
          </p:cNvPr>
          <p:cNvGrpSpPr/>
          <p:nvPr/>
        </p:nvGrpSpPr>
        <p:grpSpPr>
          <a:xfrm>
            <a:off x="5126180" y="2324100"/>
            <a:ext cx="1816100" cy="3581400"/>
            <a:chOff x="5080000" y="2324100"/>
            <a:chExt cx="1816100" cy="3581400"/>
          </a:xfrm>
        </p:grpSpPr>
        <p:sp>
          <p:nvSpPr>
            <p:cNvPr id="11" name="Rectangle 10">
              <a:extLst>
                <a:ext uri="{FF2B5EF4-FFF2-40B4-BE49-F238E27FC236}">
                  <a16:creationId xmlns:a16="http://schemas.microsoft.com/office/drawing/2014/main" id="{468A74D6-CCC8-9E48-B6F5-2C32C031B2FC}"/>
                </a:ext>
              </a:extLst>
            </p:cNvPr>
            <p:cNvSpPr/>
            <p:nvPr/>
          </p:nvSpPr>
          <p:spPr>
            <a:xfrm>
              <a:off x="5080000" y="2324100"/>
              <a:ext cx="1816100" cy="3581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A38E0EC-08FE-AC4B-BCC8-AA38563E7F95}"/>
                </a:ext>
              </a:extLst>
            </p:cNvPr>
            <p:cNvSpPr txBox="1"/>
            <p:nvPr/>
          </p:nvSpPr>
          <p:spPr>
            <a:xfrm>
              <a:off x="5224572" y="2474952"/>
              <a:ext cx="1526956" cy="646331"/>
            </a:xfrm>
            <a:prstGeom prst="rect">
              <a:avLst/>
            </a:prstGeom>
            <a:noFill/>
          </p:spPr>
          <p:txBody>
            <a:bodyPr wrap="none" rtlCol="0">
              <a:spAutoFit/>
            </a:bodyPr>
            <a:lstStyle/>
            <a:p>
              <a:r>
                <a:rPr lang="en-US" dirty="0"/>
                <a:t>Service Broker</a:t>
              </a:r>
            </a:p>
            <a:p>
              <a:pPr algn="ctr"/>
              <a:r>
                <a:rPr lang="en-US" dirty="0"/>
                <a:t>Azure</a:t>
              </a:r>
            </a:p>
          </p:txBody>
        </p:sp>
      </p:grpSp>
      <p:grpSp>
        <p:nvGrpSpPr>
          <p:cNvPr id="15" name="Group 14">
            <a:extLst>
              <a:ext uri="{FF2B5EF4-FFF2-40B4-BE49-F238E27FC236}">
                <a16:creationId xmlns:a16="http://schemas.microsoft.com/office/drawing/2014/main" id="{D3CA31C1-7A2A-1445-ACD9-4A92B9AF2015}"/>
              </a:ext>
            </a:extLst>
          </p:cNvPr>
          <p:cNvGrpSpPr/>
          <p:nvPr/>
        </p:nvGrpSpPr>
        <p:grpSpPr>
          <a:xfrm>
            <a:off x="7843980" y="2324100"/>
            <a:ext cx="1816100" cy="3581400"/>
            <a:chOff x="7797800" y="2324100"/>
            <a:chExt cx="1816100" cy="3581400"/>
          </a:xfrm>
        </p:grpSpPr>
        <p:sp>
          <p:nvSpPr>
            <p:cNvPr id="13" name="Rectangle 12">
              <a:extLst>
                <a:ext uri="{FF2B5EF4-FFF2-40B4-BE49-F238E27FC236}">
                  <a16:creationId xmlns:a16="http://schemas.microsoft.com/office/drawing/2014/main" id="{0A0CB578-EFAF-8D43-9C03-36DDEEE109D9}"/>
                </a:ext>
              </a:extLst>
            </p:cNvPr>
            <p:cNvSpPr/>
            <p:nvPr/>
          </p:nvSpPr>
          <p:spPr>
            <a:xfrm>
              <a:off x="7797800" y="2324100"/>
              <a:ext cx="1816100" cy="3581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92A08A0-5DBD-F04A-8653-FB3FA448EDC4}"/>
                </a:ext>
              </a:extLst>
            </p:cNvPr>
            <p:cNvSpPr txBox="1"/>
            <p:nvPr/>
          </p:nvSpPr>
          <p:spPr>
            <a:xfrm>
              <a:off x="8348772" y="2474952"/>
              <a:ext cx="722314" cy="369332"/>
            </a:xfrm>
            <a:prstGeom prst="rect">
              <a:avLst/>
            </a:prstGeom>
            <a:noFill/>
          </p:spPr>
          <p:txBody>
            <a:bodyPr wrap="none" rtlCol="0">
              <a:spAutoFit/>
            </a:bodyPr>
            <a:lstStyle/>
            <a:p>
              <a:r>
                <a:rPr lang="en-US" dirty="0"/>
                <a:t>Azure</a:t>
              </a:r>
            </a:p>
          </p:txBody>
        </p:sp>
      </p:grpSp>
      <p:grpSp>
        <p:nvGrpSpPr>
          <p:cNvPr id="18" name="Group 17">
            <a:extLst>
              <a:ext uri="{FF2B5EF4-FFF2-40B4-BE49-F238E27FC236}">
                <a16:creationId xmlns:a16="http://schemas.microsoft.com/office/drawing/2014/main" id="{F501DDE5-CC98-BE44-8114-AC238DA18C73}"/>
              </a:ext>
            </a:extLst>
          </p:cNvPr>
          <p:cNvGrpSpPr/>
          <p:nvPr/>
        </p:nvGrpSpPr>
        <p:grpSpPr>
          <a:xfrm>
            <a:off x="7839767" y="2329841"/>
            <a:ext cx="1816100" cy="1601355"/>
            <a:chOff x="7797800" y="2324100"/>
            <a:chExt cx="1816100" cy="3581400"/>
          </a:xfrm>
        </p:grpSpPr>
        <p:sp>
          <p:nvSpPr>
            <p:cNvPr id="19" name="Rectangle 18">
              <a:extLst>
                <a:ext uri="{FF2B5EF4-FFF2-40B4-BE49-F238E27FC236}">
                  <a16:creationId xmlns:a16="http://schemas.microsoft.com/office/drawing/2014/main" id="{9CD965B4-C3F2-5340-AE9A-98152BEB8637}"/>
                </a:ext>
              </a:extLst>
            </p:cNvPr>
            <p:cNvSpPr/>
            <p:nvPr/>
          </p:nvSpPr>
          <p:spPr>
            <a:xfrm>
              <a:off x="7797800" y="2324100"/>
              <a:ext cx="1816100" cy="3581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0D907814-8338-EA40-AAA3-2E9F023FEBED}"/>
                </a:ext>
              </a:extLst>
            </p:cNvPr>
            <p:cNvSpPr txBox="1"/>
            <p:nvPr/>
          </p:nvSpPr>
          <p:spPr>
            <a:xfrm>
              <a:off x="8348772" y="2660858"/>
              <a:ext cx="722314" cy="369332"/>
            </a:xfrm>
            <a:prstGeom prst="rect">
              <a:avLst/>
            </a:prstGeom>
            <a:noFill/>
          </p:spPr>
          <p:txBody>
            <a:bodyPr wrap="none" rtlCol="0">
              <a:spAutoFit/>
            </a:bodyPr>
            <a:lstStyle/>
            <a:p>
              <a:r>
                <a:rPr lang="en-US" dirty="0"/>
                <a:t>Azure</a:t>
              </a:r>
            </a:p>
          </p:txBody>
        </p:sp>
      </p:grpSp>
      <p:grpSp>
        <p:nvGrpSpPr>
          <p:cNvPr id="23" name="Group 22">
            <a:extLst>
              <a:ext uri="{FF2B5EF4-FFF2-40B4-BE49-F238E27FC236}">
                <a16:creationId xmlns:a16="http://schemas.microsoft.com/office/drawing/2014/main" id="{D957CB9C-012B-0E45-86AC-0328038A925F}"/>
              </a:ext>
            </a:extLst>
          </p:cNvPr>
          <p:cNvGrpSpPr/>
          <p:nvPr/>
        </p:nvGrpSpPr>
        <p:grpSpPr>
          <a:xfrm>
            <a:off x="7843980" y="4304145"/>
            <a:ext cx="1816100" cy="1601355"/>
            <a:chOff x="9963727" y="4304145"/>
            <a:chExt cx="1816100" cy="1601355"/>
          </a:xfrm>
        </p:grpSpPr>
        <p:sp>
          <p:nvSpPr>
            <p:cNvPr id="21" name="Rectangle 20">
              <a:extLst>
                <a:ext uri="{FF2B5EF4-FFF2-40B4-BE49-F238E27FC236}">
                  <a16:creationId xmlns:a16="http://schemas.microsoft.com/office/drawing/2014/main" id="{EE6EF0D1-5280-334E-97B4-71E05301DEBD}"/>
                </a:ext>
              </a:extLst>
            </p:cNvPr>
            <p:cNvSpPr/>
            <p:nvPr/>
          </p:nvSpPr>
          <p:spPr>
            <a:xfrm>
              <a:off x="9963727" y="4304145"/>
              <a:ext cx="1816100" cy="160135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0102F7F-FC51-EE46-8FAB-EF5384CF15B1}"/>
                </a:ext>
              </a:extLst>
            </p:cNvPr>
            <p:cNvSpPr txBox="1"/>
            <p:nvPr/>
          </p:nvSpPr>
          <p:spPr>
            <a:xfrm>
              <a:off x="10562525" y="4393565"/>
              <a:ext cx="618503" cy="369332"/>
            </a:xfrm>
            <a:prstGeom prst="rect">
              <a:avLst/>
            </a:prstGeom>
            <a:noFill/>
          </p:spPr>
          <p:txBody>
            <a:bodyPr wrap="none" rtlCol="0">
              <a:spAutoFit/>
            </a:bodyPr>
            <a:lstStyle/>
            <a:p>
              <a:r>
                <a:rPr lang="en-US" dirty="0"/>
                <a:t>AWS</a:t>
              </a:r>
            </a:p>
          </p:txBody>
        </p:sp>
      </p:grpSp>
      <p:grpSp>
        <p:nvGrpSpPr>
          <p:cNvPr id="24" name="Group 23">
            <a:extLst>
              <a:ext uri="{FF2B5EF4-FFF2-40B4-BE49-F238E27FC236}">
                <a16:creationId xmlns:a16="http://schemas.microsoft.com/office/drawing/2014/main" id="{51D3449A-37E6-1946-B70C-6A600A08E49E}"/>
              </a:ext>
            </a:extLst>
          </p:cNvPr>
          <p:cNvGrpSpPr/>
          <p:nvPr/>
        </p:nvGrpSpPr>
        <p:grpSpPr>
          <a:xfrm>
            <a:off x="5126180" y="2329841"/>
            <a:ext cx="1816100" cy="1601355"/>
            <a:chOff x="7797800" y="2324100"/>
            <a:chExt cx="1816100" cy="3581400"/>
          </a:xfrm>
        </p:grpSpPr>
        <p:sp>
          <p:nvSpPr>
            <p:cNvPr id="25" name="Rectangle 24">
              <a:extLst>
                <a:ext uri="{FF2B5EF4-FFF2-40B4-BE49-F238E27FC236}">
                  <a16:creationId xmlns:a16="http://schemas.microsoft.com/office/drawing/2014/main" id="{9AFDDE8E-BF28-9E4D-81AC-874B1ADF8BEB}"/>
                </a:ext>
              </a:extLst>
            </p:cNvPr>
            <p:cNvSpPr/>
            <p:nvPr/>
          </p:nvSpPr>
          <p:spPr>
            <a:xfrm>
              <a:off x="7797800" y="2324100"/>
              <a:ext cx="1816100" cy="3581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EB79D768-9758-3944-A13B-AA5EB193D698}"/>
                </a:ext>
              </a:extLst>
            </p:cNvPr>
            <p:cNvSpPr txBox="1"/>
            <p:nvPr/>
          </p:nvSpPr>
          <p:spPr>
            <a:xfrm>
              <a:off x="7939316" y="2648303"/>
              <a:ext cx="1526956" cy="1445507"/>
            </a:xfrm>
            <a:prstGeom prst="rect">
              <a:avLst/>
            </a:prstGeom>
            <a:noFill/>
          </p:spPr>
          <p:txBody>
            <a:bodyPr wrap="none" rtlCol="0">
              <a:spAutoFit/>
            </a:bodyPr>
            <a:lstStyle/>
            <a:p>
              <a:r>
                <a:rPr lang="en-US" dirty="0"/>
                <a:t>Service Broker</a:t>
              </a:r>
            </a:p>
            <a:p>
              <a:pPr algn="ctr"/>
              <a:r>
                <a:rPr lang="en-US" dirty="0"/>
                <a:t>Azure</a:t>
              </a:r>
            </a:p>
          </p:txBody>
        </p:sp>
      </p:grpSp>
      <p:grpSp>
        <p:nvGrpSpPr>
          <p:cNvPr id="27" name="Group 26">
            <a:extLst>
              <a:ext uri="{FF2B5EF4-FFF2-40B4-BE49-F238E27FC236}">
                <a16:creationId xmlns:a16="http://schemas.microsoft.com/office/drawing/2014/main" id="{B454AD68-2687-0B40-9692-181DA24864D6}"/>
              </a:ext>
            </a:extLst>
          </p:cNvPr>
          <p:cNvGrpSpPr/>
          <p:nvPr/>
        </p:nvGrpSpPr>
        <p:grpSpPr>
          <a:xfrm>
            <a:off x="5130393" y="4304145"/>
            <a:ext cx="1816100" cy="1601355"/>
            <a:chOff x="9963727" y="4304145"/>
            <a:chExt cx="1816100" cy="1601355"/>
          </a:xfrm>
        </p:grpSpPr>
        <p:sp>
          <p:nvSpPr>
            <p:cNvPr id="28" name="Rectangle 27">
              <a:extLst>
                <a:ext uri="{FF2B5EF4-FFF2-40B4-BE49-F238E27FC236}">
                  <a16:creationId xmlns:a16="http://schemas.microsoft.com/office/drawing/2014/main" id="{1DBF5CBB-3FFD-F445-AC1D-878AC4D78E4C}"/>
                </a:ext>
              </a:extLst>
            </p:cNvPr>
            <p:cNvSpPr/>
            <p:nvPr/>
          </p:nvSpPr>
          <p:spPr>
            <a:xfrm>
              <a:off x="9963727" y="4304145"/>
              <a:ext cx="1816100" cy="160135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B6B4038A-DA71-934E-ABFA-C01D7347C247}"/>
                </a:ext>
              </a:extLst>
            </p:cNvPr>
            <p:cNvSpPr txBox="1"/>
            <p:nvPr/>
          </p:nvSpPr>
          <p:spPr>
            <a:xfrm>
              <a:off x="10104086" y="4370519"/>
              <a:ext cx="1526956" cy="646331"/>
            </a:xfrm>
            <a:prstGeom prst="rect">
              <a:avLst/>
            </a:prstGeom>
            <a:noFill/>
          </p:spPr>
          <p:txBody>
            <a:bodyPr wrap="none" rtlCol="0">
              <a:spAutoFit/>
            </a:bodyPr>
            <a:lstStyle/>
            <a:p>
              <a:r>
                <a:rPr lang="en-US" dirty="0"/>
                <a:t>Service Broker</a:t>
              </a:r>
            </a:p>
            <a:p>
              <a:pPr algn="ctr"/>
              <a:r>
                <a:rPr lang="en-US" dirty="0"/>
                <a:t>AWS</a:t>
              </a:r>
            </a:p>
          </p:txBody>
        </p:sp>
      </p:grpSp>
      <p:grpSp>
        <p:nvGrpSpPr>
          <p:cNvPr id="30" name="Group 29">
            <a:extLst>
              <a:ext uri="{FF2B5EF4-FFF2-40B4-BE49-F238E27FC236}">
                <a16:creationId xmlns:a16="http://schemas.microsoft.com/office/drawing/2014/main" id="{FDDC2771-21C9-4149-90F5-AB657A5594BD}"/>
              </a:ext>
            </a:extLst>
          </p:cNvPr>
          <p:cNvGrpSpPr/>
          <p:nvPr/>
        </p:nvGrpSpPr>
        <p:grpSpPr>
          <a:xfrm>
            <a:off x="2399924" y="2324100"/>
            <a:ext cx="1816100" cy="3581400"/>
            <a:chOff x="2362200" y="2324100"/>
            <a:chExt cx="1816100" cy="3581400"/>
          </a:xfrm>
        </p:grpSpPr>
        <p:sp>
          <p:nvSpPr>
            <p:cNvPr id="31" name="Rectangle 30">
              <a:extLst>
                <a:ext uri="{FF2B5EF4-FFF2-40B4-BE49-F238E27FC236}">
                  <a16:creationId xmlns:a16="http://schemas.microsoft.com/office/drawing/2014/main" id="{2CDF1965-4849-494F-A34D-0CD53F0CF976}"/>
                </a:ext>
              </a:extLst>
            </p:cNvPr>
            <p:cNvSpPr/>
            <p:nvPr/>
          </p:nvSpPr>
          <p:spPr>
            <a:xfrm>
              <a:off x="2362200" y="2324100"/>
              <a:ext cx="1816100" cy="3581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D34E725F-A957-E84B-9688-F3C45A39149E}"/>
                </a:ext>
              </a:extLst>
            </p:cNvPr>
            <p:cNvSpPr txBox="1"/>
            <p:nvPr/>
          </p:nvSpPr>
          <p:spPr>
            <a:xfrm>
              <a:off x="2463794" y="2479731"/>
              <a:ext cx="1554849" cy="369332"/>
            </a:xfrm>
            <a:prstGeom prst="rect">
              <a:avLst/>
            </a:prstGeom>
            <a:noFill/>
          </p:spPr>
          <p:txBody>
            <a:bodyPr wrap="none" rtlCol="0">
              <a:spAutoFit/>
            </a:bodyPr>
            <a:lstStyle/>
            <a:p>
              <a:r>
                <a:rPr lang="en-US" dirty="0"/>
                <a:t>Cloud Foundry</a:t>
              </a:r>
            </a:p>
          </p:txBody>
        </p:sp>
      </p:grpSp>
      <p:cxnSp>
        <p:nvCxnSpPr>
          <p:cNvPr id="34" name="Straight Arrow Connector 33">
            <a:extLst>
              <a:ext uri="{FF2B5EF4-FFF2-40B4-BE49-F238E27FC236}">
                <a16:creationId xmlns:a16="http://schemas.microsoft.com/office/drawing/2014/main" id="{F82E84C6-4E77-EC4C-95C4-3D3ADADEBB15}"/>
              </a:ext>
            </a:extLst>
          </p:cNvPr>
          <p:cNvCxnSpPr/>
          <p:nvPr/>
        </p:nvCxnSpPr>
        <p:spPr>
          <a:xfrm>
            <a:off x="4331853" y="2979787"/>
            <a:ext cx="71120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7441706E-F4F5-3E40-BF17-1E165B819A75}"/>
              </a:ext>
            </a:extLst>
          </p:cNvPr>
          <p:cNvCxnSpPr/>
          <p:nvPr/>
        </p:nvCxnSpPr>
        <p:spPr>
          <a:xfrm>
            <a:off x="7042726" y="2979787"/>
            <a:ext cx="71120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02BACD76-3259-6642-A1D1-5FD3438651C4}"/>
              </a:ext>
            </a:extLst>
          </p:cNvPr>
          <p:cNvCxnSpPr/>
          <p:nvPr/>
        </p:nvCxnSpPr>
        <p:spPr>
          <a:xfrm>
            <a:off x="4331853" y="5108254"/>
            <a:ext cx="71120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398DA4EE-1F1D-404D-AB6D-5071F28E5AB1}"/>
              </a:ext>
            </a:extLst>
          </p:cNvPr>
          <p:cNvCxnSpPr/>
          <p:nvPr/>
        </p:nvCxnSpPr>
        <p:spPr>
          <a:xfrm>
            <a:off x="7042726" y="5108254"/>
            <a:ext cx="71120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5335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15"/>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17"/>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16"/>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906</TotalTime>
  <Words>725</Words>
  <Application>Microsoft Macintosh PowerPoint</Application>
  <PresentationFormat>Widescreen</PresentationFormat>
  <Paragraphs>159</Paragraphs>
  <Slides>18</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Calibri Light</vt:lpstr>
      <vt:lpstr>Segoe UI</vt:lpstr>
      <vt:lpstr>Office Theme</vt:lpstr>
      <vt:lpstr>Consuming cloud services with the Kubernetes Service Catalog </vt:lpstr>
      <vt:lpstr>Agenda</vt:lpstr>
      <vt:lpstr>Example application</vt:lpstr>
      <vt:lpstr>Technology spanning applications</vt:lpstr>
      <vt:lpstr>Kubernetes</vt:lpstr>
      <vt:lpstr>Open Service Broker</vt:lpstr>
      <vt:lpstr>Service Brokers</vt:lpstr>
      <vt:lpstr>Kubernetes Service Catalog</vt:lpstr>
      <vt:lpstr>How do these components line up</vt:lpstr>
      <vt:lpstr>Broker, Class, and Plans</vt:lpstr>
      <vt:lpstr>ServiceInstance</vt:lpstr>
      <vt:lpstr>ServiceBinding</vt:lpstr>
      <vt:lpstr>Application Consumption</vt:lpstr>
      <vt:lpstr>API Diagram</vt:lpstr>
      <vt:lpstr>SVCAT</vt:lpstr>
      <vt:lpstr>Example application</vt:lpstr>
      <vt:lpstr>Additional Observations</vt:lpstr>
      <vt:lpstr>Demo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Consuming cloud services with the Kubernetes Service Catalog </dc:title>
  <dc:creator>Neil Peterson</dc:creator>
  <cp:lastModifiedBy>Neil Peterson</cp:lastModifiedBy>
  <cp:revision>37</cp:revision>
  <dcterms:created xsi:type="dcterms:W3CDTF">2018-06-24T12:23:23Z</dcterms:created>
  <dcterms:modified xsi:type="dcterms:W3CDTF">2018-09-28T08:28:17Z</dcterms:modified>
</cp:coreProperties>
</file>